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5" r:id="rId5"/>
  </p:sldMasterIdLst>
  <p:notesMasterIdLst>
    <p:notesMasterId r:id="rId40"/>
  </p:notesMasterIdLst>
  <p:handoutMasterIdLst>
    <p:handoutMasterId r:id="rId41"/>
  </p:handoutMasterIdLst>
  <p:sldIdLst>
    <p:sldId id="256" r:id="rId6"/>
    <p:sldId id="1457" r:id="rId7"/>
    <p:sldId id="1522" r:id="rId8"/>
    <p:sldId id="1521" r:id="rId9"/>
    <p:sldId id="1234" r:id="rId10"/>
    <p:sldId id="1511" r:id="rId11"/>
    <p:sldId id="1483" r:id="rId12"/>
    <p:sldId id="1440" r:id="rId13"/>
    <p:sldId id="1482" r:id="rId14"/>
    <p:sldId id="1510" r:id="rId15"/>
    <p:sldId id="1430" r:id="rId16"/>
    <p:sldId id="1431" r:id="rId17"/>
    <p:sldId id="1433" r:id="rId18"/>
    <p:sldId id="1432" r:id="rId19"/>
    <p:sldId id="1434" r:id="rId20"/>
    <p:sldId id="1429" r:id="rId21"/>
    <p:sldId id="1436" r:id="rId22"/>
    <p:sldId id="1236" r:id="rId23"/>
    <p:sldId id="1291" r:id="rId24"/>
    <p:sldId id="1512" r:id="rId25"/>
    <p:sldId id="1515" r:id="rId26"/>
    <p:sldId id="1516" r:id="rId27"/>
    <p:sldId id="1520" r:id="rId28"/>
    <p:sldId id="1443" r:id="rId29"/>
    <p:sldId id="1445" r:id="rId30"/>
    <p:sldId id="1518" r:id="rId31"/>
    <p:sldId id="1517" r:id="rId32"/>
    <p:sldId id="1519" r:id="rId33"/>
    <p:sldId id="1425" r:id="rId34"/>
    <p:sldId id="1418" r:id="rId35"/>
    <p:sldId id="1441" r:id="rId36"/>
    <p:sldId id="1514" r:id="rId37"/>
    <p:sldId id="1446" r:id="rId38"/>
    <p:sldId id="1513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1457"/>
            <p14:sldId id="1522"/>
            <p14:sldId id="1521"/>
            <p14:sldId id="1234"/>
            <p14:sldId id="1511"/>
            <p14:sldId id="1483"/>
            <p14:sldId id="1440"/>
            <p14:sldId id="1482"/>
            <p14:sldId id="1510"/>
            <p14:sldId id="1430"/>
            <p14:sldId id="1431"/>
            <p14:sldId id="1433"/>
            <p14:sldId id="1432"/>
            <p14:sldId id="1434"/>
            <p14:sldId id="1429"/>
            <p14:sldId id="1436"/>
            <p14:sldId id="1236"/>
            <p14:sldId id="1291"/>
            <p14:sldId id="1512"/>
            <p14:sldId id="1515"/>
            <p14:sldId id="1516"/>
            <p14:sldId id="1520"/>
            <p14:sldId id="1443"/>
            <p14:sldId id="1445"/>
            <p14:sldId id="1518"/>
            <p14:sldId id="1517"/>
            <p14:sldId id="1519"/>
            <p14:sldId id="1425"/>
            <p14:sldId id="1418"/>
            <p14:sldId id="1441"/>
            <p14:sldId id="1514"/>
            <p14:sldId id="1446"/>
            <p14:sldId id="1513"/>
          </p14:sldIdLst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  <p14:section name="More Examples" id="{60A2C5C4-FF54-4ACC-A17E-78E04B2675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B02F"/>
    <a:srgbClr val="064569"/>
    <a:srgbClr val="009BA4"/>
    <a:srgbClr val="13A983"/>
    <a:srgbClr val="000000"/>
    <a:srgbClr val="0074AC"/>
    <a:srgbClr val="93C356"/>
    <a:srgbClr val="BCCF02"/>
    <a:srgbClr val="28618C"/>
    <a:srgbClr val="539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4" autoAdjust="0"/>
    <p:restoredTop sz="97823" autoAdjust="0"/>
  </p:normalViewPr>
  <p:slideViewPr>
    <p:cSldViewPr snapToGrid="0" snapToObjects="1">
      <p:cViewPr varScale="1">
        <p:scale>
          <a:sx n="120" d="100"/>
          <a:sy n="120" d="100"/>
        </p:scale>
        <p:origin x="114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9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bg>
      <p:bgPr>
        <a:solidFill>
          <a:schemeClr val="bg1">
            <a:alpha val="384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12192000" cy="587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6001"/>
            <a:ext cx="12192000" cy="5076825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92824"/>
          </a:xfrm>
        </p:spPr>
        <p:txBody>
          <a:bodyPr/>
          <a:lstStyle/>
          <a:p>
            <a:r>
              <a:rPr lang="en-US" dirty="0"/>
              <a:t>Drag image to placeholder or add by clicking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nutzerdefiniertes Layou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92482" y="99962"/>
            <a:ext cx="12007036" cy="929276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tIns="45720" bIns="45720" anchor="ctr"/>
          <a:lstStyle/>
          <a:p>
            <a:pPr algn="l" defTabSz="822960">
              <a:defRPr b="0">
                <a:solidFill>
                  <a:srgbClr val="4C82A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pic>
        <p:nvPicPr>
          <p:cNvPr id="23" name="Grafik 9" descr="Grafik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37324" y="6304294"/>
            <a:ext cx="1502084" cy="4368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5" name="Rectangle"/>
          <p:cNvSpPr/>
          <p:nvPr/>
        </p:nvSpPr>
        <p:spPr>
          <a:xfrm>
            <a:off x="-49651" y="6021857"/>
            <a:ext cx="12291301" cy="129294"/>
          </a:xfrm>
          <a:prstGeom prst="rect">
            <a:avLst/>
          </a:prstGeom>
          <a:gradFill>
            <a:gsLst>
              <a:gs pos="0">
                <a:srgbClr val="2E358C"/>
              </a:gs>
              <a:gs pos="50000">
                <a:srgbClr val="3D8AAC"/>
              </a:gs>
              <a:gs pos="100000">
                <a:srgbClr val="98C356"/>
              </a:gs>
            </a:gsLst>
          </a:gradFill>
          <a:ln w="12700">
            <a:miter lim="400000"/>
          </a:ln>
        </p:spPr>
        <p:txBody>
          <a:bodyPr tIns="45720" bIns="45720" anchor="ctr"/>
          <a:lstStyle/>
          <a:p>
            <a:pPr algn="l" defTabSz="82296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900"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46179" y="6378083"/>
            <a:ext cx="300817" cy="246222"/>
          </a:xfrm>
          <a:prstGeom prst="rect">
            <a:avLst/>
          </a:prstGeom>
        </p:spPr>
        <p:txBody>
          <a:bodyPr wrap="square"/>
          <a:lstStyle>
            <a:lvl1pPr algn="ctr">
              <a:defRPr sz="1600"/>
            </a:lvl1pPr>
          </a:lstStyle>
          <a:p>
            <a:pPr algn="ctr"/>
            <a:fld id="{86CB4B4D-7CA3-9044-876B-883B54F8677D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27" name="unknown.pdf" descr="unknow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282" y="254362"/>
            <a:ext cx="1644397" cy="6204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6348139-121F-4756-83C5-F3F13C83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74" y="225577"/>
            <a:ext cx="10201531" cy="673325"/>
          </a:xfrm>
        </p:spPr>
        <p:txBody>
          <a:bodyPr>
            <a:normAutofit/>
          </a:bodyPr>
          <a:lstStyle>
            <a:lvl1pPr>
              <a:defRPr kumimoji="0" lang="en-US" sz="4300" b="0" i="0" u="none" strike="noStrike" cap="none" spc="0" normalizeH="0" baseline="0" dirty="0">
                <a:ln>
                  <a:noFill/>
                </a:ln>
                <a:solidFill>
                  <a:srgbClr val="0F305A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BD2E0-2CCD-4C29-8B63-0ABD48CA4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313" y="1171445"/>
            <a:ext cx="11885205" cy="4756114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250686-1DA4-4721-B64D-08B5EE757A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322" y="6303986"/>
            <a:ext cx="2065229" cy="398733"/>
            <a:chOff x="8870141" y="6233027"/>
            <a:chExt cx="2706721" cy="5225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6909FD-FFD4-44EF-A057-7749A6D0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0141" y="6255003"/>
              <a:ext cx="543396" cy="5006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97E7D3-C6FE-4949-BDCD-B3ECCFC83E82}"/>
                </a:ext>
              </a:extLst>
            </p:cNvPr>
            <p:cNvSpPr txBox="1"/>
            <p:nvPr/>
          </p:nvSpPr>
          <p:spPr>
            <a:xfrm>
              <a:off x="9326183" y="6233027"/>
              <a:ext cx="2250679" cy="363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0" lang="en-GB" sz="1200" b="0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Helvetica Neue"/>
                  <a:sym typeface="Helvetica Neue"/>
                </a:rPr>
                <a:t>@haesleinhuepf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29297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1D98-8263-4A8B-B23A-4648B9081DA5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5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15" y="1"/>
            <a:ext cx="9364600" cy="914399"/>
          </a:xfrm>
        </p:spPr>
        <p:txBody>
          <a:bodyPr>
            <a:normAutofit/>
          </a:bodyPr>
          <a:lstStyle>
            <a:lvl1pPr>
              <a:defRPr sz="43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50768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675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2E874-400C-E24A-926D-CC99757E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6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91302" y="371735"/>
            <a:ext cx="10267951" cy="81228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4550036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655734" y="1484314"/>
            <a:ext cx="6009217" cy="4249737"/>
          </a:xfrm>
        </p:spPr>
        <p:txBody>
          <a:bodyPr/>
          <a:lstStyle/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7049" y="1484313"/>
            <a:ext cx="4985567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4035" y="2943181"/>
            <a:ext cx="4977765" cy="1332000"/>
          </a:xfrm>
        </p:spPr>
        <p:txBody>
          <a:bodyPr/>
          <a:lstStyle/>
          <a:p>
            <a:r>
              <a:rPr lang="en-US" noProof="0" dirty="0"/>
              <a:t>Bild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4035" y="4402050"/>
            <a:ext cx="4977767" cy="1332000"/>
          </a:xfrm>
        </p:spPr>
        <p:txBody>
          <a:bodyPr/>
          <a:lstStyle/>
          <a:p>
            <a:r>
              <a:rPr lang="en-US" noProof="0"/>
              <a:t>Bild auf Platzhalter ziehen oder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 hasCustomPrompt="1"/>
          </p:nvPr>
        </p:nvSpPr>
        <p:spPr>
          <a:xfrm>
            <a:off x="6165852" y="1484313"/>
            <a:ext cx="5512769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noProof="0" dirty="0"/>
              <a:t>Drag image to placeholder or add by clicking icon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2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1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25261" y="1484314"/>
            <a:ext cx="3450167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684" y="1484314"/>
            <a:ext cx="3454400" cy="4249736"/>
          </a:xfrm>
        </p:spPr>
        <p:txBody>
          <a:bodyPr/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165851" y="368300"/>
            <a:ext cx="5499101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 Extra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4351" y="1484314"/>
            <a:ext cx="5511800" cy="424973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165851" y="1484314"/>
            <a:ext cx="5511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7051" y="367506"/>
            <a:ext cx="5499101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95350" y="358563"/>
            <a:ext cx="10267951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an title</a:t>
            </a:r>
            <a:br>
              <a:rPr lang="en-US" noProof="0" dirty="0"/>
            </a:br>
            <a:r>
              <a:rPr lang="en-US" noProof="0" dirty="0"/>
              <a:t>in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7619" y="1484313"/>
            <a:ext cx="10648949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layer without bullets  (16pt)</a:t>
            </a:r>
          </a:p>
          <a:p>
            <a:pPr lvl="1"/>
            <a:r>
              <a:rPr lang="en-US" noProof="0" dirty="0"/>
              <a:t>Second text layer (16 </a:t>
            </a:r>
            <a:r>
              <a:rPr lang="en-US" noProof="0" dirty="0" err="1"/>
              <a:t>pt</a:t>
            </a:r>
            <a:r>
              <a:rPr lang="en-US" noProof="0" dirty="0"/>
              <a:t>), bluish bullet</a:t>
            </a:r>
          </a:p>
          <a:p>
            <a:pPr lvl="3"/>
            <a:r>
              <a:rPr lang="en-US" noProof="0" dirty="0"/>
              <a:t>Third text layer (14pt), green bullet</a:t>
            </a:r>
          </a:p>
          <a:p>
            <a:pPr lvl="4"/>
            <a:r>
              <a:rPr lang="en-US" noProof="0" dirty="0"/>
              <a:t>Fourth layer, try to avoid it</a:t>
            </a:r>
          </a:p>
          <a:p>
            <a:pPr lvl="7"/>
            <a:r>
              <a:rPr lang="en-US" noProof="0" dirty="0"/>
              <a:t>Fifth layer (really needed?)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63479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7699688" y="6221812"/>
            <a:ext cx="8298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10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0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10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309DBD-9A40-2349-A663-52842E0881D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3648">
            <a:off x="10518588" y="-1404142"/>
            <a:ext cx="4841067" cy="456011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AA7E9CC-0B56-D845-8F08-95D8DC7CD31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1" y="6077578"/>
            <a:ext cx="1816520" cy="76002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A20171B-332B-3046-B607-37D179DE6C6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22" y="6246727"/>
            <a:ext cx="1619251" cy="476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41FD19D-2546-974E-8FE0-F91C1D8B0F11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5" y="6151073"/>
            <a:ext cx="1481211" cy="60314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91" y="-197974"/>
            <a:ext cx="1207113" cy="16277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24" y="-268488"/>
            <a:ext cx="2712955" cy="2682472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0E03CFA3-24D8-29FD-7F1C-AC6529F1357C}"/>
              </a:ext>
            </a:extLst>
          </p:cNvPr>
          <p:cNvSpPr/>
          <p:nvPr userDrawn="1"/>
        </p:nvSpPr>
        <p:spPr>
          <a:xfrm>
            <a:off x="1916640" y="6149185"/>
            <a:ext cx="1236240" cy="6155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Robert Haase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@haesleinhuepf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BIDS </a:t>
            </a:r>
            <a:r>
              <a:rPr lang="de-DE" sz="1000" b="0" strike="noStrike" spc="-1" dirty="0" err="1">
                <a:solidFill>
                  <a:srgbClr val="727879"/>
                </a:solidFill>
                <a:latin typeface="Open Sans"/>
              </a:rPr>
              <a:t>Lecture</a:t>
            </a: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 6/14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000" b="0" strike="noStrike" spc="-1" dirty="0">
                <a:solidFill>
                  <a:srgbClr val="727879"/>
                </a:solidFill>
                <a:latin typeface="Open Sans"/>
              </a:rPr>
              <a:t>May 7th 2024</a:t>
            </a: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8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9" r:id="rId12"/>
    <p:sldLayoutId id="2147483880" r:id="rId13"/>
    <p:sldLayoutId id="2147483881" r:id="rId1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 Extra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285750" indent="-28575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65750" indent="-285750" algn="l" defTabSz="914400" rtl="0" eaLnBrk="1" latinLnBrk="0" hangingPunct="1">
        <a:spcBef>
          <a:spcPts val="300"/>
        </a:spcBef>
        <a:buClr>
          <a:srgbClr val="51B02F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82362" indent="-285750" algn="l" defTabSz="914400" rtl="0" eaLnBrk="1" latinLnBrk="0" hangingPunct="1"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rgbClr val="FF0000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rgbClr val="FF0000"/>
          </a:solidFill>
          <a:latin typeface="+mn-lt"/>
          <a:ea typeface="+mn-ea"/>
          <a:cs typeface="+mn-cs"/>
        </a:defRPr>
      </a:lvl7pPr>
      <a:lvl8pPr marL="893763" indent="-228600" algn="l" defTabSz="914400" rtl="0" eaLnBrk="1" latinLnBrk="0" hangingPunct="1">
        <a:spcBef>
          <a:spcPct val="20000"/>
        </a:spcBef>
        <a:buClr>
          <a:schemeClr val="bg2"/>
        </a:buClr>
        <a:buSzPct val="100000"/>
        <a:buFont typeface="Wingdings" panose="05000000000000000000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31">
          <p15:clr>
            <a:srgbClr val="F26B43"/>
          </p15:clr>
        </p15:guide>
        <p15:guide id="3" pos="324">
          <p15:clr>
            <a:srgbClr val="F26B43"/>
          </p15:clr>
        </p15:guide>
        <p15:guide id="4" pos="880">
          <p15:clr>
            <a:srgbClr val="F26B43"/>
          </p15:clr>
        </p15:guide>
        <p15:guide id="5" pos="968">
          <p15:clr>
            <a:srgbClr val="F26B43"/>
          </p15:clr>
        </p15:guide>
        <p15:guide id="6" pos="1528">
          <p15:clr>
            <a:srgbClr val="F26B43"/>
          </p15:clr>
        </p15:guide>
        <p15:guide id="7" pos="1616">
          <p15:clr>
            <a:srgbClr val="F26B43"/>
          </p15:clr>
        </p15:guide>
        <p15:guide id="8" pos="2268">
          <p15:clr>
            <a:srgbClr val="F26B43"/>
          </p15:clr>
        </p15:guide>
        <p15:guide id="9" pos="2176">
          <p15:clr>
            <a:srgbClr val="F26B43"/>
          </p15:clr>
        </p15:guide>
        <p15:guide id="10" pos="2912">
          <p15:clr>
            <a:srgbClr val="F26B43"/>
          </p15:clr>
        </p15:guide>
        <p15:guide id="11" pos="2823">
          <p15:clr>
            <a:srgbClr val="F26B43"/>
          </p15:clr>
        </p15:guide>
        <p15:guide id="12" pos="3472">
          <p15:clr>
            <a:srgbClr val="F26B43"/>
          </p15:clr>
        </p15:guide>
        <p15:guide id="13" pos="3563">
          <p15:clr>
            <a:srgbClr val="F26B43"/>
          </p15:clr>
        </p15:guide>
        <p15:guide id="14" pos="4119">
          <p15:clr>
            <a:srgbClr val="F26B43"/>
          </p15:clr>
        </p15:guide>
        <p15:guide id="15" pos="4211">
          <p15:clr>
            <a:srgbClr val="F26B43"/>
          </p15:clr>
        </p15:guide>
        <p15:guide id="16" pos="4767">
          <p15:clr>
            <a:srgbClr val="F26B43"/>
          </p15:clr>
        </p15:guide>
        <p15:guide id="17" pos="4868">
          <p15:clr>
            <a:srgbClr val="F26B43"/>
          </p15:clr>
        </p15:guide>
        <p15:guide id="18" pos="5183">
          <p15:clr>
            <a:srgbClr val="F26B43"/>
          </p15:clr>
        </p15:guide>
        <p15:guide id="19" pos="5091">
          <p15:clr>
            <a:srgbClr val="F26B43"/>
          </p15:clr>
        </p15:guide>
        <p15:guide id="20" pos="5415">
          <p15:clr>
            <a:srgbClr val="F26B43"/>
          </p15:clr>
        </p15:guide>
        <p15:guide id="21" pos="5507">
          <p15:clr>
            <a:srgbClr val="F26B43"/>
          </p15:clr>
        </p15:guide>
        <p15:guide id="22" pos="6060">
          <p15:clr>
            <a:srgbClr val="F26B43"/>
          </p15:clr>
        </p15:guide>
        <p15:guide id="23" pos="6152">
          <p15:clr>
            <a:srgbClr val="F26B43"/>
          </p15:clr>
        </p15:guide>
        <p15:guide id="24" pos="6708">
          <p15:clr>
            <a:srgbClr val="F26B43"/>
          </p15:clr>
        </p15:guide>
        <p15:guide id="25" pos="6800">
          <p15:clr>
            <a:srgbClr val="F26B43"/>
          </p15:clr>
        </p15:guide>
        <p15:guide id="26" pos="7448">
          <p15:clr>
            <a:srgbClr val="F26B43"/>
          </p15:clr>
        </p15:guide>
        <p15:guide id="27" pos="7356">
          <p15:clr>
            <a:srgbClr val="F26B43"/>
          </p15:clr>
        </p15:guide>
        <p15:guide id="30" orient="horz" pos="727">
          <p15:clr>
            <a:srgbClr val="F26B43"/>
          </p15:clr>
        </p15:guide>
        <p15:guide id="31" pos="555">
          <p15:clr>
            <a:srgbClr val="F26B43"/>
          </p15:clr>
        </p15:guide>
        <p15:guide id="32" pos="644">
          <p15:clr>
            <a:srgbClr val="F26B43"/>
          </p15:clr>
        </p15:guide>
        <p15:guide id="33" pos="1204">
          <p15:clr>
            <a:srgbClr val="F26B43"/>
          </p15:clr>
        </p15:guide>
        <p15:guide id="34" pos="1300">
          <p15:clr>
            <a:srgbClr val="F26B43"/>
          </p15:clr>
        </p15:guide>
        <p15:guide id="35" pos="1852">
          <p15:clr>
            <a:srgbClr val="F26B43"/>
          </p15:clr>
        </p15:guide>
        <p15:guide id="36" pos="1943">
          <p15:clr>
            <a:srgbClr val="F26B43"/>
          </p15:clr>
        </p15:guide>
        <p15:guide id="37" pos="2500">
          <p15:clr>
            <a:srgbClr val="F26B43"/>
          </p15:clr>
        </p15:guide>
        <p15:guide id="38" pos="2588">
          <p15:clr>
            <a:srgbClr val="F26B43"/>
          </p15:clr>
        </p15:guide>
        <p15:guide id="39" pos="3144">
          <p15:clr>
            <a:srgbClr val="F26B43"/>
          </p15:clr>
        </p15:guide>
        <p15:guide id="40" pos="3239">
          <p15:clr>
            <a:srgbClr val="F26B43"/>
          </p15:clr>
        </p15:guide>
        <p15:guide id="41" pos="3796">
          <p15:clr>
            <a:srgbClr val="F26B43"/>
          </p15:clr>
        </p15:guide>
        <p15:guide id="42" pos="3884">
          <p15:clr>
            <a:srgbClr val="F26B43"/>
          </p15:clr>
        </p15:guide>
        <p15:guide id="43" pos="4440">
          <p15:clr>
            <a:srgbClr val="F26B43"/>
          </p15:clr>
        </p15:guide>
        <p15:guide id="44" pos="4536">
          <p15:clr>
            <a:srgbClr val="F26B43"/>
          </p15:clr>
        </p15:guide>
        <p15:guide id="45" pos="5736">
          <p15:clr>
            <a:srgbClr val="F26B43"/>
          </p15:clr>
        </p15:guide>
        <p15:guide id="46" pos="5831">
          <p15:clr>
            <a:srgbClr val="F26B43"/>
          </p15:clr>
        </p15:guide>
        <p15:guide id="47" pos="6411">
          <p15:clr>
            <a:srgbClr val="F26B43"/>
          </p15:clr>
        </p15:guide>
        <p15:guide id="48" pos="6479">
          <p15:clr>
            <a:srgbClr val="F26B43"/>
          </p15:clr>
        </p15:guide>
        <p15:guide id="49" pos="7032">
          <p15:clr>
            <a:srgbClr val="F26B43"/>
          </p15:clr>
        </p15:guide>
        <p15:guide id="50" pos="7127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>
          <p15:clr>
            <a:srgbClr val="F26B43"/>
          </p15:clr>
        </p15:guide>
        <p15:guide id="59" orient="horz" pos="3962">
          <p15:clr>
            <a:srgbClr val="F26B43"/>
          </p15:clr>
        </p15:guide>
        <p15:guide id="60" orient="horz" pos="4167">
          <p15:clr>
            <a:srgbClr val="F26B43"/>
          </p15:clr>
        </p15:guide>
        <p15:guide id="61" orient="horz" pos="618">
          <p15:clr>
            <a:srgbClr val="F26B43"/>
          </p15:clr>
        </p15:guide>
        <p15:guide id="62" orient="horz" pos="490">
          <p15:clr>
            <a:srgbClr val="F26B43"/>
          </p15:clr>
        </p15:guide>
        <p15:guide id="63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cads.github.io/prompt-engineering-tutorial-2023/01_prompts/03_prompt_engineering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ads.github.io/prompt-engineering-tutorial-2023/01_prompts/03_prompt_engineering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ads.github.io/prompt-engineering-tutorial-2023/01_prompts/03_prompt_engineering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ads.github.io/prompt-engineering-tutorial-2023/01_prompts/03_prompt_engineering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ads.github.io/prompt-engineering-tutorial-2023/01_prompts/03_prompt_engineering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gkamradt/LLMTest_NeedleInAHaystac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gkamradt/LLMTest_NeedleInAHaystack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ads.github.io/prompt-engineering-tutorial-2023/01_prompts/04_generating_image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ads.github.io/prompt-engineering-tutorial-2023/01_prompts/04_generating_images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elmholtz-blablador.fz-juelich.de/" TargetMode="External"/><Relationship Id="rId4" Type="http://schemas.openxmlformats.org/officeDocument/2006/relationships/hyperlink" Target="https://ollama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meetup.com/de-DE/big-data-and-ai-saxony/events/300284128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ase.helmholtz.cloud/users/sign_in" TargetMode="External"/><Relationship Id="rId2" Type="http://schemas.openxmlformats.org/officeDocument/2006/relationships/hyperlink" Target="https://sdlaml.pages.jsc.fz-juelich.de/ai/guides/blablador_api_access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debase.helmholtz.cloud/users/sign_in" TargetMode="External"/><Relationship Id="rId4" Type="http://schemas.openxmlformats.org/officeDocument/2006/relationships/hyperlink" Target="https://sdlaml.pages.jsc.fz-juelich.de/ai/guides/blablador_api_acces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openai-api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ads.github.io/prompt-engineering-tutorial-2023/01_prompts/02_use_cases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ads.github.io/prompt-engineering-tutorial-2023/01_prompts/02_use_case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ads.github.io/prompt-engineering-tutorial-2023/01_prompts/02_use_case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ads.github.io/prompt-engineering-tutorial-2023/01_prompts/02_use_cases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1F6301-FF2F-1D49-8CFA-05396B073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4" y="844514"/>
            <a:ext cx="3009900" cy="12256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7F4BE4-CBA1-C248-B08F-4CA8E5D3C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27"/>
          <a:stretch/>
        </p:blipFill>
        <p:spPr>
          <a:xfrm>
            <a:off x="9646920" y="3251200"/>
            <a:ext cx="2545080" cy="1309041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1221FD6-08D6-3F40-ACE8-C0B9BADE7F5D}"/>
              </a:ext>
            </a:extLst>
          </p:cNvPr>
          <p:cNvSpPr txBox="1">
            <a:spLocks/>
          </p:cNvSpPr>
          <p:nvPr/>
        </p:nvSpPr>
        <p:spPr>
          <a:xfrm>
            <a:off x="694374" y="2179304"/>
            <a:ext cx="8462326" cy="3020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4406900" algn="l"/>
              </a:tabLst>
            </a:pPr>
            <a:r>
              <a:rPr lang="en-US" sz="110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CENTER FOR SCALABLE DATA ANALYTICS AND </a:t>
            </a:r>
            <a:br>
              <a:rPr lang="en-US" sz="110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ARTIFICIAL INTELLIGENCE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8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3600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Prompt Engineering &amp; </a:t>
            </a:r>
            <a:r>
              <a:rPr lang="en-US" sz="3600" dirty="0" err="1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ChatBots</a:t>
            </a:r>
            <a:endParaRPr lang="en-US" sz="36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3200" dirty="0">
                <a:solidFill>
                  <a:srgbClr val="51B02F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Robert Haase</a:t>
            </a:r>
            <a:endParaRPr lang="en-US" sz="32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951598-1305-8841-8866-3EAAC7B214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63" y="4268141"/>
            <a:ext cx="604100" cy="9061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C7B70E-714F-E34A-B234-65D2E4D625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63" y="4509561"/>
            <a:ext cx="1642275" cy="423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87E3B-5C76-E856-BE2C-38A7BD406DE2}"/>
              </a:ext>
            </a:extLst>
          </p:cNvPr>
          <p:cNvSpPr txBox="1"/>
          <p:nvPr/>
        </p:nvSpPr>
        <p:spPr>
          <a:xfrm>
            <a:off x="9767063" y="2974201"/>
            <a:ext cx="1730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Funded 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F1B55-AA80-BF3B-5AD9-6022C89A47FC}"/>
              </a:ext>
            </a:extLst>
          </p:cNvPr>
          <p:cNvSpPr txBox="1"/>
          <p:nvPr/>
        </p:nvSpPr>
        <p:spPr>
          <a:xfrm>
            <a:off x="4198290" y="6094408"/>
            <a:ext cx="4474154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These slides and the related training materials can be reused under the terms of the </a:t>
            </a:r>
            <a:r>
              <a:rPr lang="en-US" sz="1100" dirty="0">
                <a:hlinkClick r:id="rId6"/>
              </a:rPr>
              <a:t>CC-BY 4.0</a:t>
            </a:r>
            <a:r>
              <a:rPr lang="en-US" sz="1100" dirty="0"/>
              <a:t> license.</a:t>
            </a:r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6540-AFBF-3DEE-C523-6636A334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are large language models </a:t>
            </a:r>
            <a:r>
              <a:rPr lang="en-US" sz="3200" dirty="0">
                <a:solidFill>
                  <a:srgbClr val="51B02F"/>
                </a:solidFill>
              </a:rPr>
              <a:t>not so good </a:t>
            </a:r>
            <a:r>
              <a:rPr lang="en-US" sz="3200" dirty="0"/>
              <a:t>in?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784C2E-C5C5-BD13-CEDC-0E0E7EE84C98}"/>
              </a:ext>
            </a:extLst>
          </p:cNvPr>
          <p:cNvSpPr txBox="1">
            <a:spLocks/>
          </p:cNvSpPr>
          <p:nvPr/>
        </p:nvSpPr>
        <p:spPr>
          <a:xfrm>
            <a:off x="893326" y="1185232"/>
            <a:ext cx="10644901" cy="60884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Math (e.g. counting)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FD795-0CCF-37AA-DF94-747BB21B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63" y="1958097"/>
            <a:ext cx="8389314" cy="4087102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FC5BD9D1-1205-11CC-5313-C6164CD564EF}"/>
              </a:ext>
            </a:extLst>
          </p:cNvPr>
          <p:cNvSpPr/>
          <p:nvPr/>
        </p:nvSpPr>
        <p:spPr>
          <a:xfrm>
            <a:off x="7416800" y="3175000"/>
            <a:ext cx="4457700" cy="2349500"/>
          </a:xfrm>
          <a:prstGeom prst="wedgeRectCallou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No matter if anyone manages to fix that, we will have a hard time to convince the community that this is the way to go.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01F39C-9A43-FB12-27C8-95EF7F14C666}"/>
              </a:ext>
            </a:extLst>
          </p:cNvPr>
          <p:cNvCxnSpPr/>
          <p:nvPr/>
        </p:nvCxnSpPr>
        <p:spPr>
          <a:xfrm>
            <a:off x="8234230" y="2513793"/>
            <a:ext cx="3657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38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51F2CE-858C-239C-6504-B573CE0DE9C7}"/>
              </a:ext>
            </a:extLst>
          </p:cNvPr>
          <p:cNvSpPr txBox="1"/>
          <p:nvPr/>
        </p:nvSpPr>
        <p:spPr>
          <a:xfrm>
            <a:off x="3684693" y="6237326"/>
            <a:ext cx="4155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https://scads.github.io/prompt-engineering-tutorial-2023/01_prompts/03_prompt_engineering.html</a:t>
            </a:r>
            <a:r>
              <a:rPr lang="en-US" sz="12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B31E5-E515-B253-10C1-0E911019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5D087-ADF3-FCB6-70CB-3C194412C4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/>
              <a:t>Set context / assign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Define output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Give hints /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/>
              <a:t>List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E4238-6AC2-36BA-966F-781830E1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617" y="908041"/>
            <a:ext cx="7287152" cy="1808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494D3-2252-D972-A8B2-720EA9EDB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617" y="2880632"/>
            <a:ext cx="7287152" cy="86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4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0.00221 -0.827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4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4FBF2-B9A2-96B7-BD9E-8F14C6F75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60"/>
          <a:stretch/>
        </p:blipFill>
        <p:spPr>
          <a:xfrm>
            <a:off x="4787617" y="908042"/>
            <a:ext cx="7287152" cy="1822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B31E5-E515-B253-10C1-0E911019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5D087-ADF3-FCB6-70CB-3C194412C4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context / assign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/>
              <a:t>Define output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Give hints /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List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DFF3E4-034F-B5ED-D218-EF3CA80D0833}"/>
              </a:ext>
            </a:extLst>
          </p:cNvPr>
          <p:cNvCxnSpPr>
            <a:cxnSpLocks/>
          </p:cNvCxnSpPr>
          <p:nvPr/>
        </p:nvCxnSpPr>
        <p:spPr>
          <a:xfrm>
            <a:off x="4887343" y="1553533"/>
            <a:ext cx="102047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5FF185-3A64-F7C4-0AAB-83B61695C22E}"/>
              </a:ext>
            </a:extLst>
          </p:cNvPr>
          <p:cNvSpPr txBox="1"/>
          <p:nvPr/>
        </p:nvSpPr>
        <p:spPr>
          <a:xfrm>
            <a:off x="3684693" y="6237326"/>
            <a:ext cx="4155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https://scads.github.io/prompt-engineering-tutorial-2023/01_prompts/03_prompt_engineering.html</a:t>
            </a:r>
            <a:r>
              <a:rPr lang="en-US" sz="1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E1935-1DD1-B620-67B2-1E9313D03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40"/>
          <a:stretch/>
        </p:blipFill>
        <p:spPr>
          <a:xfrm>
            <a:off x="4787617" y="2730501"/>
            <a:ext cx="7287152" cy="26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D71125-56D6-5593-7C60-C712EAF9E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617" y="908041"/>
            <a:ext cx="7287152" cy="3285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B31E5-E515-B253-10C1-0E911019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5D087-ADF3-FCB6-70CB-3C194412C4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context / assign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/>
              <a:t>Define output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Give hints /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List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5AE728-1E4C-DF1E-BA58-6F99713B524D}"/>
              </a:ext>
            </a:extLst>
          </p:cNvPr>
          <p:cNvCxnSpPr>
            <a:cxnSpLocks/>
          </p:cNvCxnSpPr>
          <p:nvPr/>
        </p:nvCxnSpPr>
        <p:spPr>
          <a:xfrm>
            <a:off x="4887343" y="1744364"/>
            <a:ext cx="158501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FE34D6-37E1-470C-BC1C-3073A2A02248}"/>
              </a:ext>
            </a:extLst>
          </p:cNvPr>
          <p:cNvCxnSpPr>
            <a:cxnSpLocks/>
          </p:cNvCxnSpPr>
          <p:nvPr/>
        </p:nvCxnSpPr>
        <p:spPr>
          <a:xfrm>
            <a:off x="5095402" y="3566538"/>
            <a:ext cx="31023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931BBC-D41F-D7CB-5133-C500AA1018E3}"/>
              </a:ext>
            </a:extLst>
          </p:cNvPr>
          <p:cNvSpPr txBox="1"/>
          <p:nvPr/>
        </p:nvSpPr>
        <p:spPr>
          <a:xfrm>
            <a:off x="3684693" y="6237326"/>
            <a:ext cx="4155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https://scads.github.io/prompt-engineering-tutorial-2023/01_prompts/03_prompt_engineering.html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36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D12326-12DB-1037-2FF1-4D801DF8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617" y="908041"/>
            <a:ext cx="7287152" cy="3616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B31E5-E515-B253-10C1-0E911019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5D087-ADF3-FCB6-70CB-3C194412C4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context / assign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/>
              <a:t>Define output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Give hints /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List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196AA5-B725-8610-2F97-BE22F227F73F}"/>
              </a:ext>
            </a:extLst>
          </p:cNvPr>
          <p:cNvCxnSpPr>
            <a:cxnSpLocks/>
          </p:cNvCxnSpPr>
          <p:nvPr/>
        </p:nvCxnSpPr>
        <p:spPr>
          <a:xfrm>
            <a:off x="4887343" y="1744364"/>
            <a:ext cx="172814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038C35-28AE-20BB-2CE8-CD4B7A483954}"/>
              </a:ext>
            </a:extLst>
          </p:cNvPr>
          <p:cNvSpPr txBox="1"/>
          <p:nvPr/>
        </p:nvSpPr>
        <p:spPr>
          <a:xfrm>
            <a:off x="3684693" y="6237326"/>
            <a:ext cx="4155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https://scads.github.io/prompt-engineering-tutorial-2023/01_prompts/03_prompt_engineering.html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94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ADDB3A-F417-232B-9971-3A05EA97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917" y="908041"/>
            <a:ext cx="7287152" cy="4693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B31E5-E515-B253-10C1-0E911019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5D087-ADF3-FCB6-70CB-3C194412C4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context / assign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/>
              <a:t>Define output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Give hints /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List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B3E57C-CEB6-6827-2BA1-A613B54E833B}"/>
              </a:ext>
            </a:extLst>
          </p:cNvPr>
          <p:cNvCxnSpPr>
            <a:cxnSpLocks/>
          </p:cNvCxnSpPr>
          <p:nvPr/>
        </p:nvCxnSpPr>
        <p:spPr>
          <a:xfrm>
            <a:off x="5095402" y="4170837"/>
            <a:ext cx="349995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B6EF4C-81C8-66C6-5F06-7C5771AD2189}"/>
              </a:ext>
            </a:extLst>
          </p:cNvPr>
          <p:cNvCxnSpPr>
            <a:cxnSpLocks/>
          </p:cNvCxnSpPr>
          <p:nvPr/>
        </p:nvCxnSpPr>
        <p:spPr>
          <a:xfrm>
            <a:off x="7863840" y="4410702"/>
            <a:ext cx="280018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9FA0A1-DAB0-D21A-39BB-E32EF8001394}"/>
              </a:ext>
            </a:extLst>
          </p:cNvPr>
          <p:cNvSpPr txBox="1"/>
          <p:nvPr/>
        </p:nvSpPr>
        <p:spPr>
          <a:xfrm>
            <a:off x="3684693" y="6237326"/>
            <a:ext cx="4155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https://scads.github.io/prompt-engineering-tutorial-2023/01_prompts/03_prompt_engineering.html</a:t>
            </a:r>
            <a:r>
              <a:rPr lang="en-US" sz="1200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025C8-7D48-29CE-37B1-377EB1E2D799}"/>
              </a:ext>
            </a:extLst>
          </p:cNvPr>
          <p:cNvCxnSpPr>
            <a:cxnSpLocks/>
          </p:cNvCxnSpPr>
          <p:nvPr/>
        </p:nvCxnSpPr>
        <p:spPr>
          <a:xfrm>
            <a:off x="4896603" y="1922937"/>
            <a:ext cx="216459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12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DFDAC-647B-4C3C-F82D-324722B4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36DF8-E073-4014-6A9C-D20C09669C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EDD76A-85E4-ECCB-0A61-E0EDB763927F}"/>
              </a:ext>
            </a:extLst>
          </p:cNvPr>
          <p:cNvSpPr txBox="1"/>
          <p:nvPr/>
        </p:nvSpPr>
        <p:spPr>
          <a:xfrm>
            <a:off x="3664875" y="6255432"/>
            <a:ext cx="4938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Visualization by Greg </a:t>
            </a:r>
            <a:r>
              <a:rPr lang="en-US" sz="1200" dirty="0" err="1"/>
              <a:t>Kamradt</a:t>
            </a:r>
            <a:r>
              <a:rPr lang="en-US" sz="1200" dirty="0"/>
              <a:t>, Licensed MIT (modified), Source: </a:t>
            </a:r>
            <a:r>
              <a:rPr lang="en-US" sz="1200" dirty="0">
                <a:hlinkClick r:id="rId2"/>
              </a:rPr>
              <a:t>https://github.com/gkamradt/LLMTest_NeedleInAHaystack</a:t>
            </a:r>
            <a:r>
              <a:rPr lang="en-US" sz="12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8C30BC8-B16E-87C3-DB56-73374C1E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784" y="777874"/>
            <a:ext cx="9423642" cy="523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PT-4-128 Context Testing">
            <a:extLst>
              <a:ext uri="{FF2B5EF4-FFF2-40B4-BE49-F238E27FC236}">
                <a16:creationId xmlns:a16="http://schemas.microsoft.com/office/drawing/2014/main" id="{02723D24-89E2-CD29-7E48-9A3BB24E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784" y="777874"/>
            <a:ext cx="9308431" cy="520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8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DFDAC-647B-4C3C-F82D-324722B4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36DF8-E073-4014-6A9C-D20C09669C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EDD76A-85E4-ECCB-0A61-E0EDB763927F}"/>
              </a:ext>
            </a:extLst>
          </p:cNvPr>
          <p:cNvSpPr txBox="1"/>
          <p:nvPr/>
        </p:nvSpPr>
        <p:spPr>
          <a:xfrm>
            <a:off x="3664875" y="6255432"/>
            <a:ext cx="4938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Visualization by Greg </a:t>
            </a:r>
            <a:r>
              <a:rPr lang="en-US" sz="1200" dirty="0" err="1"/>
              <a:t>Kamradt</a:t>
            </a:r>
            <a:r>
              <a:rPr lang="en-US" sz="1200" dirty="0"/>
              <a:t>, Licensed MIT (modified), Source: </a:t>
            </a:r>
            <a:r>
              <a:rPr lang="en-US" sz="1200" dirty="0">
                <a:hlinkClick r:id="rId2"/>
              </a:rPr>
              <a:t>https://github.com/gkamradt/LLMTest_NeedleInAHaystack</a:t>
            </a:r>
            <a:r>
              <a:rPr lang="en-US" sz="12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8C30BC8-B16E-87C3-DB56-73374C1EB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784" y="777874"/>
            <a:ext cx="9423642" cy="523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4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4583-C2B8-7F39-FDAB-CD1C626B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F46CB-FC73-5573-37C3-6AAE4BFD9E5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Prompts can be used to write code, but also to generate images, e.g. with DALL-E.</a:t>
            </a:r>
            <a:br>
              <a:rPr lang="en-US" sz="2000" dirty="0"/>
            </a:br>
            <a:r>
              <a:rPr lang="en-US" sz="2000" dirty="0"/>
              <a:t>One can generate quite realistic images given a detailed prompt.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A68F93-37F8-1DB1-A544-933AEFE6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6" y="3312478"/>
            <a:ext cx="10906125" cy="2638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A34B0-A8D8-4E00-46FF-56B84B7E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83" y="2019503"/>
            <a:ext cx="5362575" cy="1181100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D210E44-B7EB-2768-F78A-D66B270A3BB3}"/>
              </a:ext>
            </a:extLst>
          </p:cNvPr>
          <p:cNvSpPr/>
          <p:nvPr/>
        </p:nvSpPr>
        <p:spPr>
          <a:xfrm>
            <a:off x="6935189" y="2303752"/>
            <a:ext cx="1436915" cy="896851"/>
          </a:xfrm>
          <a:prstGeom prst="wedgeRectCallout">
            <a:avLst>
              <a:gd name="adj1" fmla="val 31923"/>
              <a:gd name="adj2" fmla="val 6943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One cat </a:t>
            </a:r>
            <a:br>
              <a:rPr lang="en-US" sz="2400" dirty="0"/>
            </a:br>
            <a:r>
              <a:rPr lang="en-US" sz="2400" dirty="0"/>
              <a:t>is real.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96356-7AC7-3022-F927-832E0BB374B2}"/>
              </a:ext>
            </a:extLst>
          </p:cNvPr>
          <p:cNvSpPr txBox="1"/>
          <p:nvPr/>
        </p:nvSpPr>
        <p:spPr>
          <a:xfrm>
            <a:off x="3603279" y="6226831"/>
            <a:ext cx="4273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https://scads.github.io/prompt-engineering-tutorial-2023/01_prompts/04_generating_images.html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17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4583-C2B8-7F39-FDAB-CD1C626B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F46CB-FC73-5573-37C3-6AAE4BFD9E5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The more detailed the prompt, the more similar are generated images.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6C44D-9BCF-D3DE-F7C7-653CAD0BE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6" b="61684"/>
          <a:stretch/>
        </p:blipFill>
        <p:spPr>
          <a:xfrm>
            <a:off x="213973" y="1907628"/>
            <a:ext cx="11961573" cy="1259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B5325B-2887-9B0E-E016-9ED582F3B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58" b="-1618"/>
          <a:stretch/>
        </p:blipFill>
        <p:spPr>
          <a:xfrm>
            <a:off x="213975" y="3240681"/>
            <a:ext cx="11961571" cy="2752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0082ABF-067E-0949-CFBC-084CBD30A3AC}"/>
              </a:ext>
            </a:extLst>
          </p:cNvPr>
          <p:cNvSpPr/>
          <p:nvPr/>
        </p:nvSpPr>
        <p:spPr>
          <a:xfrm>
            <a:off x="6935189" y="2303752"/>
            <a:ext cx="1436915" cy="896851"/>
          </a:xfrm>
          <a:prstGeom prst="wedgeRectCallout">
            <a:avLst>
              <a:gd name="adj1" fmla="val 31923"/>
              <a:gd name="adj2" fmla="val 6943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One cat </a:t>
            </a:r>
            <a:br>
              <a:rPr lang="en-US" sz="2400" dirty="0"/>
            </a:br>
            <a:r>
              <a:rPr lang="en-US" sz="2400" dirty="0"/>
              <a:t>is real.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2340F-70CC-50F8-4E3C-76A68CF25FB1}"/>
              </a:ext>
            </a:extLst>
          </p:cNvPr>
          <p:cNvSpPr txBox="1"/>
          <p:nvPr/>
        </p:nvSpPr>
        <p:spPr>
          <a:xfrm>
            <a:off x="3603279" y="6226831"/>
            <a:ext cx="4273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https://scads.github.io/prompt-engineering-tutorial-2023/01_prompts/04_generating_images.html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535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7A28-3241-46CE-0249-40F84D44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Quiz: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4039-FE0A-AA30-9CD0-7E0FE66D5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693" y="841115"/>
            <a:ext cx="10644901" cy="838354"/>
          </a:xfrm>
        </p:spPr>
        <p:txBody>
          <a:bodyPr>
            <a:normAutofit/>
          </a:bodyPr>
          <a:lstStyle/>
          <a:p>
            <a:r>
              <a:rPr lang="en-US" sz="3600" dirty="0"/>
              <a:t>How is this operation called?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428A9-20FF-1488-504B-3E67EE80894E}"/>
              </a:ext>
            </a:extLst>
          </p:cNvPr>
          <p:cNvSpPr/>
          <p:nvPr/>
        </p:nvSpPr>
        <p:spPr>
          <a:xfrm>
            <a:off x="594294" y="3657600"/>
            <a:ext cx="2917726" cy="1087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Simplification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C9856F-D42C-6C1F-5340-5DD85D86F41B}"/>
              </a:ext>
            </a:extLst>
          </p:cNvPr>
          <p:cNvSpPr/>
          <p:nvPr/>
        </p:nvSpPr>
        <p:spPr>
          <a:xfrm>
            <a:off x="3785105" y="3657600"/>
            <a:ext cx="2466540" cy="108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Smoothing</a:t>
            </a:r>
            <a:endParaRPr lang="LID4096" sz="3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9E27E8-75D0-247B-AAD7-C272D3477BCD}"/>
              </a:ext>
            </a:extLst>
          </p:cNvPr>
          <p:cNvSpPr/>
          <p:nvPr/>
        </p:nvSpPr>
        <p:spPr>
          <a:xfrm>
            <a:off x="6251644" y="3657599"/>
            <a:ext cx="2466540" cy="108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Blurring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A19C06-A453-1437-CB59-0A6D6932F31E}"/>
              </a:ext>
            </a:extLst>
          </p:cNvPr>
          <p:cNvSpPr/>
          <p:nvPr/>
        </p:nvSpPr>
        <p:spPr>
          <a:xfrm>
            <a:off x="8875364" y="3657600"/>
            <a:ext cx="2625549" cy="1087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>
                <a:solidFill>
                  <a:schemeClr val="tx1"/>
                </a:solidFill>
              </a:rPr>
              <a:t>Tresholding</a:t>
            </a:r>
            <a:endParaRPr lang="LID4096" sz="3200" dirty="0">
              <a:solidFill>
                <a:schemeClr val="tx1"/>
              </a:solidFill>
            </a:endParaRPr>
          </a:p>
        </p:txBody>
      </p:sp>
      <p:pic>
        <p:nvPicPr>
          <p:cNvPr id="12" name="Imagem 27">
            <a:extLst>
              <a:ext uri="{FF2B5EF4-FFF2-40B4-BE49-F238E27FC236}">
                <a16:creationId xmlns:a16="http://schemas.microsoft.com/office/drawing/2014/main" id="{3624D779-212C-7996-2A8F-F8A3CC8CC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84" y="4610094"/>
            <a:ext cx="1479108" cy="1479108"/>
          </a:xfrm>
          <a:prstGeom prst="rect">
            <a:avLst/>
          </a:prstGeom>
        </p:spPr>
      </p:pic>
      <p:pic>
        <p:nvPicPr>
          <p:cNvPr id="13" name="Imagem 28">
            <a:extLst>
              <a:ext uri="{FF2B5EF4-FFF2-40B4-BE49-F238E27FC236}">
                <a16:creationId xmlns:a16="http://schemas.microsoft.com/office/drawing/2014/main" id="{3DD23337-A97D-8EB6-9F23-14B7ABA40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89" y="4587052"/>
            <a:ext cx="1479108" cy="1479108"/>
          </a:xfrm>
          <a:prstGeom prst="rect">
            <a:avLst/>
          </a:prstGeom>
        </p:spPr>
      </p:pic>
      <p:pic>
        <p:nvPicPr>
          <p:cNvPr id="14" name="Imagem 30">
            <a:extLst>
              <a:ext uri="{FF2B5EF4-FFF2-40B4-BE49-F238E27FC236}">
                <a16:creationId xmlns:a16="http://schemas.microsoft.com/office/drawing/2014/main" id="{B8CE56EE-D069-84A1-B7F7-E2B5300C99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31" y="4587052"/>
            <a:ext cx="1479108" cy="1479108"/>
          </a:xfrm>
          <a:prstGeom prst="rect">
            <a:avLst/>
          </a:prstGeom>
        </p:spPr>
      </p:pic>
      <p:pic>
        <p:nvPicPr>
          <p:cNvPr id="15" name="Imagem 29">
            <a:extLst>
              <a:ext uri="{FF2B5EF4-FFF2-40B4-BE49-F238E27FC236}">
                <a16:creationId xmlns:a16="http://schemas.microsoft.com/office/drawing/2014/main" id="{4D42BDBE-61BE-89F3-5B1E-C82F8CD1C9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95" y="4606049"/>
            <a:ext cx="1479108" cy="1479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B31C53-0900-1AFC-7FCC-912B2AF12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112746" y="952360"/>
            <a:ext cx="2298706" cy="3356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617E32-A68B-965C-1CE5-C3F656D2B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880118" y="952360"/>
            <a:ext cx="2298706" cy="335651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0341F87-E61E-A3D5-2E60-DA9FFE324CB3}"/>
              </a:ext>
            </a:extLst>
          </p:cNvPr>
          <p:cNvSpPr/>
          <p:nvPr/>
        </p:nvSpPr>
        <p:spPr>
          <a:xfrm>
            <a:off x="6096000" y="2184400"/>
            <a:ext cx="1143000" cy="977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1594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6C1E6-496F-639C-F803-D79F8C81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0" dirty="0"/>
              <a:t>The </a:t>
            </a:r>
            <a:r>
              <a:rPr lang="de-DE" sz="3200" b="0" dirty="0" err="1"/>
              <a:t>OpenAI</a:t>
            </a:r>
            <a:r>
              <a:rPr lang="de-DE" sz="3200" b="0" dirty="0"/>
              <a:t> </a:t>
            </a:r>
            <a:r>
              <a:rPr lang="de-DE" sz="3200" b="0" dirty="0" err="1"/>
              <a:t>Application</a:t>
            </a:r>
            <a:r>
              <a:rPr lang="de-DE" sz="3200" b="0" dirty="0"/>
              <a:t> </a:t>
            </a:r>
            <a:r>
              <a:rPr lang="de-DE" sz="3200" b="0" dirty="0" err="1"/>
              <a:t>Programming</a:t>
            </a:r>
            <a:r>
              <a:rPr lang="de-DE" sz="3200" b="0" dirty="0"/>
              <a:t> Interface</a:t>
            </a:r>
            <a:endParaRPr lang="en-US" sz="32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28237-FAB8-9FCF-2F7A-CB48ECDC66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466985"/>
          </a:xfrm>
        </p:spPr>
        <p:txBody>
          <a:bodyPr/>
          <a:lstStyle/>
          <a:p>
            <a:r>
              <a:rPr lang="de-DE" sz="2800" dirty="0"/>
              <a:t>De-facto </a:t>
            </a:r>
            <a:r>
              <a:rPr lang="de-DE" sz="2800" dirty="0" err="1"/>
              <a:t>standard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communicating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LLMs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CDBAF-D6D4-BDD3-5638-B1593D94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793354"/>
            <a:ext cx="3214919" cy="1703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BBED2-AC8C-D2C4-4FDF-3ECB3DA66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66" y="2098771"/>
            <a:ext cx="4533037" cy="1398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CBC6F-931A-D76A-527F-7F87AE16B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49" y="3535361"/>
            <a:ext cx="9409733" cy="245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0FC9-DBD9-9ED9-D4D7-66CDC490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0" dirty="0"/>
              <a:t>The </a:t>
            </a:r>
            <a:r>
              <a:rPr lang="de-DE" sz="3200" b="0" dirty="0" err="1"/>
              <a:t>OpenAI</a:t>
            </a:r>
            <a:r>
              <a:rPr lang="de-DE" sz="3200" b="0" dirty="0"/>
              <a:t> </a:t>
            </a:r>
            <a:r>
              <a:rPr lang="de-DE" sz="3200" b="0" dirty="0" err="1"/>
              <a:t>Application</a:t>
            </a:r>
            <a:r>
              <a:rPr lang="de-DE" sz="3200" b="0" dirty="0"/>
              <a:t> </a:t>
            </a:r>
            <a:r>
              <a:rPr lang="de-DE" sz="3200" b="0" dirty="0" err="1"/>
              <a:t>Programming</a:t>
            </a:r>
            <a:r>
              <a:rPr lang="de-DE" sz="3200" b="0" dirty="0"/>
              <a:t> Interface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6F1B-4DB8-A580-061A-DFA99F33F4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7" y="1184015"/>
            <a:ext cx="5220434" cy="619385"/>
          </a:xfrm>
        </p:spPr>
        <p:txBody>
          <a:bodyPr/>
          <a:lstStyle/>
          <a:p>
            <a:r>
              <a:rPr lang="de-DE" sz="3200" dirty="0"/>
              <a:t>Request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A64AC0-76E5-55AB-5C7A-F271D5FEA8DB}"/>
              </a:ext>
            </a:extLst>
          </p:cNvPr>
          <p:cNvSpPr txBox="1">
            <a:spLocks/>
          </p:cNvSpPr>
          <p:nvPr/>
        </p:nvSpPr>
        <p:spPr>
          <a:xfrm>
            <a:off x="6819167" y="1184015"/>
            <a:ext cx="5220434" cy="619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dirty="0"/>
              <a:t>Response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F98E97-E61E-A14B-1255-A7479269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858" y="1687512"/>
            <a:ext cx="6445041" cy="2909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D98E49-D966-6CCD-0EAC-22E9770B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1" y="1687512"/>
            <a:ext cx="5666123" cy="1957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ED1394-F714-905C-6486-7BFECF607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182" y="4597400"/>
            <a:ext cx="6424717" cy="88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061A2-2381-B363-A6B6-2E8B7663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Open Source </a:t>
            </a:r>
            <a:r>
              <a:rPr lang="de-DE" sz="3600" dirty="0" err="1"/>
              <a:t>models</a:t>
            </a:r>
            <a:r>
              <a:rPr lang="de-DE" sz="3600" dirty="0"/>
              <a:t> </a:t>
            </a:r>
            <a:r>
              <a:rPr lang="de-DE" sz="3600" dirty="0" err="1"/>
              <a:t>providers</a:t>
            </a:r>
            <a:r>
              <a:rPr lang="de-DE" sz="3600" dirty="0"/>
              <a:t> </a:t>
            </a:r>
            <a:r>
              <a:rPr lang="de-DE" sz="3600" dirty="0" err="1"/>
              <a:t>to</a:t>
            </a:r>
            <a:r>
              <a:rPr lang="de-DE" sz="3600" dirty="0"/>
              <a:t> </a:t>
            </a:r>
            <a:r>
              <a:rPr lang="de-DE" sz="3600" dirty="0" err="1"/>
              <a:t>try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75D5-78E8-90D5-C8DC-170976A488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1448" y="1184015"/>
            <a:ext cx="6450952" cy="454285"/>
          </a:xfrm>
        </p:spPr>
        <p:txBody>
          <a:bodyPr/>
          <a:lstStyle/>
          <a:p>
            <a:r>
              <a:rPr lang="de-DE" sz="2400" dirty="0" err="1"/>
              <a:t>Blablador</a:t>
            </a:r>
            <a:r>
              <a:rPr lang="de-DE" sz="2400" dirty="0"/>
              <a:t> (</a:t>
            </a:r>
            <a:r>
              <a:rPr lang="de-DE" sz="2400" dirty="0" err="1"/>
              <a:t>free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German </a:t>
            </a:r>
            <a:r>
              <a:rPr lang="de-DE" sz="2400" dirty="0" err="1"/>
              <a:t>academics</a:t>
            </a:r>
            <a:r>
              <a:rPr lang="de-DE" sz="2400" dirty="0"/>
              <a:t>!)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3A093-1C16-C723-0AA9-47F14AAC0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08"/>
          <a:stretch/>
        </p:blipFill>
        <p:spPr>
          <a:xfrm>
            <a:off x="241447" y="3610235"/>
            <a:ext cx="6450953" cy="2063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79475-3FD4-516B-7CD3-16F6E48D4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507"/>
          <a:stretch/>
        </p:blipFill>
        <p:spPr>
          <a:xfrm>
            <a:off x="241446" y="1598652"/>
            <a:ext cx="6450953" cy="1897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B6313-8411-B602-52A0-7EA73FDC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137" y="1603808"/>
            <a:ext cx="4095109" cy="4070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57746E-4A38-CB74-4884-44A52F6035FB}"/>
              </a:ext>
            </a:extLst>
          </p:cNvPr>
          <p:cNvSpPr txBox="1"/>
          <p:nvPr/>
        </p:nvSpPr>
        <p:spPr>
          <a:xfrm>
            <a:off x="6851650" y="5673985"/>
            <a:ext cx="418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https://ollama.com/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83F88-8F39-1366-BB6A-8AB6F47731AE}"/>
              </a:ext>
            </a:extLst>
          </p:cNvPr>
          <p:cNvSpPr txBox="1"/>
          <p:nvPr/>
        </p:nvSpPr>
        <p:spPr>
          <a:xfrm>
            <a:off x="241446" y="5673130"/>
            <a:ext cx="6450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https://helmholtz-blablador.fz-juelich.de/</a:t>
            </a:r>
            <a:r>
              <a:rPr lang="en-US" dirty="0"/>
              <a:t>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77AE8E-5B25-1467-D33D-93671B6D7D6C}"/>
              </a:ext>
            </a:extLst>
          </p:cNvPr>
          <p:cNvSpPr txBox="1">
            <a:spLocks/>
          </p:cNvSpPr>
          <p:nvPr/>
        </p:nvSpPr>
        <p:spPr>
          <a:xfrm>
            <a:off x="6942137" y="1184015"/>
            <a:ext cx="6450952" cy="4542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 err="1"/>
              <a:t>Ollama</a:t>
            </a:r>
            <a:r>
              <a:rPr lang="de-DE" sz="2400" dirty="0"/>
              <a:t> (</a:t>
            </a:r>
            <a:r>
              <a:rPr lang="de-DE" sz="2400" dirty="0" err="1"/>
              <a:t>runs</a:t>
            </a:r>
            <a:r>
              <a:rPr lang="de-DE" sz="2400" dirty="0"/>
              <a:t> on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computer</a:t>
            </a:r>
            <a:r>
              <a:rPr lang="de-DE" sz="2400" dirty="0"/>
              <a:t>!)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571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0459-959B-8B0E-1EF3-1D0EE44A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Important</a:t>
            </a:r>
            <a:r>
              <a:rPr lang="de-DE" sz="3600" dirty="0"/>
              <a:t> </a:t>
            </a:r>
            <a:r>
              <a:rPr lang="de-DE" sz="3600" dirty="0" err="1"/>
              <a:t>note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75D6-E7F6-A042-C0D3-D4B22FA19A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de-DE" sz="5400" dirty="0"/>
          </a:p>
          <a:p>
            <a:pPr algn="ctr"/>
            <a:r>
              <a:rPr lang="de-DE" sz="3200" dirty="0" err="1"/>
              <a:t>Whatever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enter</a:t>
            </a:r>
            <a:r>
              <a:rPr lang="de-DE" sz="3200" dirty="0"/>
              <a:t> in </a:t>
            </a:r>
            <a:r>
              <a:rPr lang="de-DE" sz="3200" dirty="0" err="1"/>
              <a:t>ChatGPT</a:t>
            </a:r>
            <a:r>
              <a:rPr lang="de-DE" sz="3200" dirty="0"/>
              <a:t>, </a:t>
            </a:r>
            <a:r>
              <a:rPr lang="de-DE" sz="3200" dirty="0" err="1"/>
              <a:t>any</a:t>
            </a:r>
            <a:r>
              <a:rPr lang="de-DE" sz="3200" dirty="0"/>
              <a:t> </a:t>
            </a:r>
            <a:r>
              <a:rPr lang="de-DE" sz="3200" dirty="0" err="1"/>
              <a:t>other</a:t>
            </a:r>
            <a:r>
              <a:rPr lang="de-DE" sz="3200" dirty="0"/>
              <a:t> LLMS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OpenAI</a:t>
            </a:r>
            <a:r>
              <a:rPr lang="de-DE" sz="3200" dirty="0"/>
              <a:t> API </a:t>
            </a:r>
            <a:r>
              <a:rPr lang="de-DE" sz="3200" dirty="0" err="1"/>
              <a:t>connected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remote </a:t>
            </a:r>
            <a:r>
              <a:rPr lang="de-DE" sz="3200" dirty="0" err="1"/>
              <a:t>servers</a:t>
            </a:r>
            <a:r>
              <a:rPr lang="de-DE" sz="3200" dirty="0"/>
              <a:t> will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sent</a:t>
            </a:r>
            <a:r>
              <a:rPr lang="de-DE" sz="3200" dirty="0"/>
              <a:t> </a:t>
            </a:r>
            <a:r>
              <a:rPr lang="de-DE" sz="3200" dirty="0" err="1"/>
              <a:t>over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internet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don‘t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. </a:t>
            </a:r>
          </a:p>
          <a:p>
            <a:pPr algn="ctr"/>
            <a:br>
              <a:rPr lang="de-DE" sz="3200" dirty="0"/>
            </a:br>
            <a:r>
              <a:rPr lang="en-US" sz="3200" dirty="0">
                <a:solidFill>
                  <a:srgbClr val="C00000"/>
                </a:solidFill>
              </a:rPr>
              <a:t>DO NOT enter private / personal information.</a:t>
            </a:r>
            <a:endParaRPr lang="de-DE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6C45-F91E-DE0F-F492-30A2E3CF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602A-DC65-0EF0-16FA-AAF5C528DF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15:15-16:30 Short lecture + short </a:t>
            </a:r>
            <a:r>
              <a:rPr lang="en-US" sz="2400" dirty="0" err="1"/>
              <a:t>practicals</a:t>
            </a:r>
            <a:r>
              <a:rPr lang="en-US" sz="2400" dirty="0"/>
              <a:t> (SG 312)</a:t>
            </a:r>
          </a:p>
          <a:p>
            <a:r>
              <a:rPr lang="en-US" sz="2400" dirty="0"/>
              <a:t>Afterwards: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F2B3D-82A3-602B-C2E7-FF0B08D8B25A}"/>
              </a:ext>
            </a:extLst>
          </p:cNvPr>
          <p:cNvSpPr txBox="1"/>
          <p:nvPr/>
        </p:nvSpPr>
        <p:spPr>
          <a:xfrm>
            <a:off x="3437653" y="6116932"/>
            <a:ext cx="493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https://www.meetup.com/de-DE/big-data-and-ai-saxony/events/300284128/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F900B-9F53-1FBA-61D5-E124A5074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976" y="1999456"/>
            <a:ext cx="6961624" cy="39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BDB284B-876B-EF41-B780-30B88DFEE22A}"/>
              </a:ext>
            </a:extLst>
          </p:cNvPr>
          <p:cNvSpPr txBox="1"/>
          <p:nvPr/>
        </p:nvSpPr>
        <p:spPr>
          <a:xfrm>
            <a:off x="3453285" y="1225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1F6301-FF2F-1D49-8CFA-05396B073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4" y="844514"/>
            <a:ext cx="3009900" cy="12256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7F4BE4-CBA1-C248-B08F-4CA8E5D3C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27"/>
          <a:stretch/>
        </p:blipFill>
        <p:spPr>
          <a:xfrm>
            <a:off x="9646920" y="3251200"/>
            <a:ext cx="2545080" cy="1309041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31221FD6-08D6-3F40-ACE8-C0B9BADE7F5D}"/>
              </a:ext>
            </a:extLst>
          </p:cNvPr>
          <p:cNvSpPr txBox="1">
            <a:spLocks/>
          </p:cNvSpPr>
          <p:nvPr/>
        </p:nvSpPr>
        <p:spPr>
          <a:xfrm>
            <a:off x="694374" y="2179304"/>
            <a:ext cx="8462326" cy="3020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4406900" algn="l"/>
              </a:tabLst>
            </a:pPr>
            <a:r>
              <a:rPr lang="en-US" sz="110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CENTER FOR SCALABLE DATA ANALYTICS AND </a:t>
            </a:r>
            <a:br>
              <a:rPr lang="en-US" sz="110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bg2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ARTIFICIAL INTELLIGENCE</a:t>
            </a:r>
          </a:p>
          <a:p>
            <a:endParaRPr lang="en-US" sz="2400" dirty="0">
              <a:solidFill>
                <a:schemeClr val="bg2">
                  <a:lumMod val="7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8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3600" b="1" dirty="0">
                <a:solidFill>
                  <a:srgbClr val="064569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Exercises</a:t>
            </a:r>
          </a:p>
          <a:p>
            <a:r>
              <a:rPr lang="en-US" sz="3200" dirty="0">
                <a:solidFill>
                  <a:srgbClr val="51B02F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rPr>
              <a:t>Robert Haase</a:t>
            </a:r>
            <a:endParaRPr lang="en-US" sz="3200" dirty="0">
              <a:solidFill>
                <a:srgbClr val="064569"/>
              </a:solidFill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951598-1305-8841-8866-3EAAC7B214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63" y="4268141"/>
            <a:ext cx="604100" cy="9061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C7B70E-714F-E34A-B234-65D2E4D625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63" y="4509561"/>
            <a:ext cx="1642275" cy="423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87E3B-5C76-E856-BE2C-38A7BD406DE2}"/>
              </a:ext>
            </a:extLst>
          </p:cNvPr>
          <p:cNvSpPr txBox="1"/>
          <p:nvPr/>
        </p:nvSpPr>
        <p:spPr>
          <a:xfrm>
            <a:off x="9767063" y="2974201"/>
            <a:ext cx="1730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Funded 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F1B55-AA80-BF3B-5AD9-6022C89A47FC}"/>
              </a:ext>
            </a:extLst>
          </p:cNvPr>
          <p:cNvSpPr txBox="1"/>
          <p:nvPr/>
        </p:nvSpPr>
        <p:spPr>
          <a:xfrm>
            <a:off x="3858923" y="6198911"/>
            <a:ext cx="4474154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These slides and the related training materials can be reused under the terms of the </a:t>
            </a:r>
            <a:r>
              <a:rPr lang="en-US" sz="1100" dirty="0">
                <a:hlinkClick r:id="rId6"/>
              </a:rPr>
              <a:t>CC-BY 4.0</a:t>
            </a:r>
            <a:r>
              <a:rPr lang="en-US" sz="1100" dirty="0"/>
              <a:t> license.</a:t>
            </a:r>
          </a:p>
        </p:txBody>
      </p:sp>
    </p:spTree>
    <p:extLst>
      <p:ext uri="{BB962C8B-B14F-4D97-AF65-F5344CB8AC3E}">
        <p14:creationId xmlns:p14="http://schemas.microsoft.com/office/powerpoint/2010/main" val="986051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4FE9-7BD6-0D34-F091-AF60E7AB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Option: Use </a:t>
            </a:r>
            <a:r>
              <a:rPr lang="de-DE" sz="3200" dirty="0" err="1"/>
              <a:t>Ollama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CAB2-62AE-FDD5-9F2C-3E6D82FEEE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800" dirty="0"/>
              <a:t>Download and </a:t>
            </a:r>
            <a:r>
              <a:rPr lang="de-DE" sz="2800" dirty="0" err="1"/>
              <a:t>install</a:t>
            </a:r>
            <a:r>
              <a:rPr lang="de-DE" sz="2800" dirty="0"/>
              <a:t> </a:t>
            </a:r>
            <a:r>
              <a:rPr lang="de-DE" sz="2800" dirty="0" err="1"/>
              <a:t>Ollama</a:t>
            </a:r>
            <a:endParaRPr lang="de-DE" sz="2800" dirty="0"/>
          </a:p>
          <a:p>
            <a:r>
              <a:rPr lang="de-DE" sz="2800" dirty="0"/>
              <a:t>Download a </a:t>
            </a:r>
            <a:r>
              <a:rPr lang="de-DE" sz="2800" dirty="0" err="1"/>
              <a:t>model</a:t>
            </a:r>
            <a:r>
              <a:rPr lang="de-DE" sz="2800" dirty="0"/>
              <a:t>, e.g. </a:t>
            </a:r>
            <a:r>
              <a:rPr lang="de-DE" sz="2800" dirty="0" err="1"/>
              <a:t>using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gemma:2b</a:t>
            </a:r>
          </a:p>
          <a:p>
            <a:endParaRPr lang="de-DE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800" dirty="0"/>
              <a:t>Start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server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endParaRPr lang="de-DE" sz="2800" dirty="0"/>
          </a:p>
          <a:p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DF123-2DDA-39AF-B38F-13A814D9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311" y="1209676"/>
            <a:ext cx="5975489" cy="1886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578EC-B121-060A-288E-737ADDE6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11" y="3218311"/>
            <a:ext cx="5975489" cy="28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6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1347-E28B-54FD-D90F-82F0E42F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Option: Get a </a:t>
            </a:r>
            <a:r>
              <a:rPr lang="en-US" sz="3200" dirty="0" err="1"/>
              <a:t>Blablador</a:t>
            </a:r>
            <a:r>
              <a:rPr lang="en-US" sz="3200" dirty="0"/>
              <a:t> API Key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5BAF0-8212-05ED-05CE-ED2C457E8E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/>
              <a:t>Yes, this is free for German academics.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8E534-A314-1A59-6874-3FC95A39FF9D}"/>
              </a:ext>
            </a:extLst>
          </p:cNvPr>
          <p:cNvSpPr txBox="1"/>
          <p:nvPr/>
        </p:nvSpPr>
        <p:spPr>
          <a:xfrm>
            <a:off x="3199189" y="6128279"/>
            <a:ext cx="48526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https://sdlaml.pages.jsc.fz-juelich.de/ai/guides/blablador_api_access/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https://codebase.helmholtz.cloud/users/sign_in</a:t>
            </a:r>
            <a:r>
              <a:rPr lang="en-US" sz="1400" dirty="0"/>
              <a:t>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146AD2-EB26-9803-5E2E-54A23918D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1606815"/>
            <a:ext cx="6230563" cy="34370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2D7CCC-3BBA-38C6-F2D2-13ADE96ADA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851"/>
          <a:stretch/>
        </p:blipFill>
        <p:spPr>
          <a:xfrm>
            <a:off x="6294408" y="2985764"/>
            <a:ext cx="5721616" cy="3018993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75F666A4-A749-0466-D75F-E218AAA87BCC}"/>
              </a:ext>
            </a:extLst>
          </p:cNvPr>
          <p:cNvSpPr/>
          <p:nvPr/>
        </p:nvSpPr>
        <p:spPr>
          <a:xfrm>
            <a:off x="3199189" y="2247901"/>
            <a:ext cx="521911" cy="520699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0328F715-E4D8-D7CD-3EB2-990BEBD8D801}"/>
              </a:ext>
            </a:extLst>
          </p:cNvPr>
          <p:cNvSpPr/>
          <p:nvPr/>
        </p:nvSpPr>
        <p:spPr>
          <a:xfrm rot="16200000">
            <a:off x="5835044" y="4679152"/>
            <a:ext cx="521911" cy="520699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AA31BF9-79BC-50CD-244D-918E6822B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3" y="1767696"/>
            <a:ext cx="6989785" cy="34834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3A0B0A-3081-D506-F206-AB7EB9DDD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81" b="18690"/>
          <a:stretch/>
        </p:blipFill>
        <p:spPr>
          <a:xfrm>
            <a:off x="6990858" y="2397425"/>
            <a:ext cx="5520050" cy="3641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C1347-E28B-54FD-D90F-82F0E42F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Option: Get a </a:t>
            </a:r>
            <a:r>
              <a:rPr lang="en-US" sz="3200" dirty="0" err="1"/>
              <a:t>Blablador</a:t>
            </a:r>
            <a:r>
              <a:rPr lang="en-US" sz="3200" dirty="0"/>
              <a:t> API Key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5BAF0-8212-05ED-05CE-ED2C457E8E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/>
              <a:t>This is free for German academics.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8E534-A314-1A59-6874-3FC95A39FF9D}"/>
              </a:ext>
            </a:extLst>
          </p:cNvPr>
          <p:cNvSpPr txBox="1"/>
          <p:nvPr/>
        </p:nvSpPr>
        <p:spPr>
          <a:xfrm>
            <a:off x="3199189" y="6128279"/>
            <a:ext cx="48526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https://sdlaml.pages.jsc.fz-juelich.de/ai/guides/blablador_api_access/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https://codebase.helmholtz.cloud/users/sign_in</a:t>
            </a:r>
            <a:r>
              <a:rPr lang="en-US" sz="1400" dirty="0"/>
              <a:t>  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0328F715-E4D8-D7CD-3EB2-990BEBD8D801}"/>
              </a:ext>
            </a:extLst>
          </p:cNvPr>
          <p:cNvSpPr/>
          <p:nvPr/>
        </p:nvSpPr>
        <p:spPr>
          <a:xfrm rot="16200000">
            <a:off x="8611243" y="5473701"/>
            <a:ext cx="521911" cy="520699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9B17924-6A20-0835-ED6D-B05DB0ACE4C6}"/>
              </a:ext>
            </a:extLst>
          </p:cNvPr>
          <p:cNvSpPr/>
          <p:nvPr/>
        </p:nvSpPr>
        <p:spPr>
          <a:xfrm rot="16200000">
            <a:off x="5608748" y="3415869"/>
            <a:ext cx="521911" cy="520699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9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1347-E28B-54FD-D90F-82F0E42F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Option: Get an OpenAI API key from OpenAI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5BAF0-8212-05ED-05CE-ED2C457E8E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/>
              <a:t>Yes, this costs money.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E573A-20C5-BAE7-5949-B2828D57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75" y="1745092"/>
            <a:ext cx="4637426" cy="2976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56DB76-6C2B-A3AE-AD7A-1A817E12836A}"/>
              </a:ext>
            </a:extLst>
          </p:cNvPr>
          <p:cNvSpPr txBox="1"/>
          <p:nvPr/>
        </p:nvSpPr>
        <p:spPr>
          <a:xfrm>
            <a:off x="3890660" y="6316904"/>
            <a:ext cx="614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https://openai.com/blog/openai-api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4CD6C7-7571-D9BA-CA34-D83D2BE2A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189" y="2235543"/>
            <a:ext cx="4637426" cy="2976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D950B6-7377-130B-821F-528CCB63F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092" y="2935113"/>
            <a:ext cx="4637426" cy="297653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7C3DDA-C9AA-16BD-DAC6-B860102367C0}"/>
              </a:ext>
            </a:extLst>
          </p:cNvPr>
          <p:cNvSpPr/>
          <p:nvPr/>
        </p:nvSpPr>
        <p:spPr>
          <a:xfrm rot="16200000">
            <a:off x="153338" y="4376651"/>
            <a:ext cx="798022" cy="51538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BCB180-0DA8-4838-28E2-6C50CA69FBFC}"/>
              </a:ext>
            </a:extLst>
          </p:cNvPr>
          <p:cNvSpPr/>
          <p:nvPr/>
        </p:nvSpPr>
        <p:spPr>
          <a:xfrm>
            <a:off x="6018137" y="3291551"/>
            <a:ext cx="798022" cy="515389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6C66B2-FA52-7323-8930-00A32CAFDBDC}"/>
              </a:ext>
            </a:extLst>
          </p:cNvPr>
          <p:cNvSpPr/>
          <p:nvPr/>
        </p:nvSpPr>
        <p:spPr>
          <a:xfrm>
            <a:off x="7949461" y="4735645"/>
            <a:ext cx="798022" cy="515389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8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7A28-3241-46CE-0249-40F84D44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Quiz: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4039-FE0A-AA30-9CD0-7E0FE66D5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693" y="841114"/>
            <a:ext cx="4722307" cy="2587885"/>
          </a:xfrm>
        </p:spPr>
        <p:txBody>
          <a:bodyPr>
            <a:normAutofit/>
          </a:bodyPr>
          <a:lstStyle/>
          <a:p>
            <a:r>
              <a:rPr lang="en-US" sz="3600" dirty="0"/>
              <a:t>What does this parametric image show?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428A9-20FF-1488-504B-3E67EE80894E}"/>
              </a:ext>
            </a:extLst>
          </p:cNvPr>
          <p:cNvSpPr/>
          <p:nvPr/>
        </p:nvSpPr>
        <p:spPr>
          <a:xfrm>
            <a:off x="838200" y="3657600"/>
            <a:ext cx="2673820" cy="1087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C9856F-D42C-6C1F-5340-5DD85D86F41B}"/>
              </a:ext>
            </a:extLst>
          </p:cNvPr>
          <p:cNvSpPr/>
          <p:nvPr/>
        </p:nvSpPr>
        <p:spPr>
          <a:xfrm>
            <a:off x="3512020" y="3657600"/>
            <a:ext cx="2739625" cy="108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Aspect Ratio</a:t>
            </a:r>
            <a:endParaRPr lang="LID4096" sz="3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9E27E8-75D0-247B-AAD7-C272D3477BCD}"/>
              </a:ext>
            </a:extLst>
          </p:cNvPr>
          <p:cNvSpPr/>
          <p:nvPr/>
        </p:nvSpPr>
        <p:spPr>
          <a:xfrm>
            <a:off x="6251644" y="3200400"/>
            <a:ext cx="2466540" cy="1544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Feret’s</a:t>
            </a:r>
            <a:r>
              <a:rPr lang="en-US" sz="3200" dirty="0">
                <a:solidFill>
                  <a:schemeClr val="tx1"/>
                </a:solidFill>
              </a:rPr>
              <a:t> diameter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A19C06-A453-1437-CB59-0A6D6932F31E}"/>
              </a:ext>
            </a:extLst>
          </p:cNvPr>
          <p:cNvSpPr/>
          <p:nvPr/>
        </p:nvSpPr>
        <p:spPr>
          <a:xfrm>
            <a:off x="8875364" y="3657600"/>
            <a:ext cx="2961036" cy="1087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>
                <a:solidFill>
                  <a:schemeClr val="tx1"/>
                </a:solidFill>
              </a:rPr>
              <a:t>Temperature</a:t>
            </a:r>
            <a:endParaRPr lang="LID4096" sz="3200" dirty="0">
              <a:solidFill>
                <a:schemeClr val="tx1"/>
              </a:solidFill>
            </a:endParaRPr>
          </a:p>
        </p:txBody>
      </p:sp>
      <p:pic>
        <p:nvPicPr>
          <p:cNvPr id="12" name="Imagem 27">
            <a:extLst>
              <a:ext uri="{FF2B5EF4-FFF2-40B4-BE49-F238E27FC236}">
                <a16:creationId xmlns:a16="http://schemas.microsoft.com/office/drawing/2014/main" id="{3624D779-212C-7996-2A8F-F8A3CC8CC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84" y="4610094"/>
            <a:ext cx="1479108" cy="1479108"/>
          </a:xfrm>
          <a:prstGeom prst="rect">
            <a:avLst/>
          </a:prstGeom>
        </p:spPr>
      </p:pic>
      <p:pic>
        <p:nvPicPr>
          <p:cNvPr id="13" name="Imagem 28">
            <a:extLst>
              <a:ext uri="{FF2B5EF4-FFF2-40B4-BE49-F238E27FC236}">
                <a16:creationId xmlns:a16="http://schemas.microsoft.com/office/drawing/2014/main" id="{3DD23337-A97D-8EB6-9F23-14B7ABA40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89" y="4587052"/>
            <a:ext cx="1479108" cy="1479108"/>
          </a:xfrm>
          <a:prstGeom prst="rect">
            <a:avLst/>
          </a:prstGeom>
        </p:spPr>
      </p:pic>
      <p:pic>
        <p:nvPicPr>
          <p:cNvPr id="14" name="Imagem 30">
            <a:extLst>
              <a:ext uri="{FF2B5EF4-FFF2-40B4-BE49-F238E27FC236}">
                <a16:creationId xmlns:a16="http://schemas.microsoft.com/office/drawing/2014/main" id="{B8CE56EE-D069-84A1-B7F7-E2B5300C99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31" y="4587052"/>
            <a:ext cx="1479108" cy="1479108"/>
          </a:xfrm>
          <a:prstGeom prst="rect">
            <a:avLst/>
          </a:prstGeom>
        </p:spPr>
      </p:pic>
      <p:pic>
        <p:nvPicPr>
          <p:cNvPr id="15" name="Imagem 29">
            <a:extLst>
              <a:ext uri="{FF2B5EF4-FFF2-40B4-BE49-F238E27FC236}">
                <a16:creationId xmlns:a16="http://schemas.microsoft.com/office/drawing/2014/main" id="{4D42BDBE-61BE-89F3-5B1E-C82F8CD1C9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95" y="4606049"/>
            <a:ext cx="1479108" cy="14791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3A65DC-A03F-2AAC-97C9-6282D2825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879" y="179483"/>
            <a:ext cx="3902069" cy="322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3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240F-E586-89D4-956C-B724E3DA7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Optional: Store the API key in your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AACBB-6DAC-3E2A-2B31-0B5F337F89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Add the API Key to your environment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AABFC-42E7-53A7-4EC2-84D6ECA6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" y="1772562"/>
            <a:ext cx="6557700" cy="4209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38A6B-7ED0-A0FF-E18B-1BAF71218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70" y="1644347"/>
            <a:ext cx="3248125" cy="3689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0A0FFA-C904-E154-93C7-F43F8738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702" y="1071211"/>
            <a:ext cx="4717815" cy="446589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FFC7071-4C3B-2892-D945-1C0FBB54D1D9}"/>
              </a:ext>
            </a:extLst>
          </p:cNvPr>
          <p:cNvSpPr/>
          <p:nvPr/>
        </p:nvSpPr>
        <p:spPr>
          <a:xfrm>
            <a:off x="1064029" y="5320145"/>
            <a:ext cx="390698" cy="366410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612415-1D4E-7DBA-6098-8A99A4076242}"/>
              </a:ext>
            </a:extLst>
          </p:cNvPr>
          <p:cNvSpPr/>
          <p:nvPr/>
        </p:nvSpPr>
        <p:spPr>
          <a:xfrm>
            <a:off x="2413462" y="2654530"/>
            <a:ext cx="390698" cy="366410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038227-88A4-B6DE-B22D-5C9B3267F8AA}"/>
              </a:ext>
            </a:extLst>
          </p:cNvPr>
          <p:cNvSpPr/>
          <p:nvPr/>
        </p:nvSpPr>
        <p:spPr>
          <a:xfrm>
            <a:off x="5533194" y="4549832"/>
            <a:ext cx="390698" cy="366410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BA75FD-AA3D-FF3D-A738-5938EF53B2C8}"/>
              </a:ext>
            </a:extLst>
          </p:cNvPr>
          <p:cNvSpPr/>
          <p:nvPr/>
        </p:nvSpPr>
        <p:spPr>
          <a:xfrm>
            <a:off x="9349911" y="2197330"/>
            <a:ext cx="390698" cy="366410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577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212-4941-4F92-F12F-9C35D952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Alternative: </a:t>
            </a:r>
            <a:r>
              <a:rPr lang="en-US" sz="3200" dirty="0" err="1"/>
              <a:t>Jupyter</a:t>
            </a:r>
            <a:r>
              <a:rPr lang="en-US" sz="3200" dirty="0"/>
              <a:t> Lab @ SC / URZ / Uni Leipzig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0D1D9-F802-21FA-EDBC-2C13E4CE55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708395"/>
          </a:xfrm>
        </p:spPr>
        <p:txBody>
          <a:bodyPr/>
          <a:lstStyle/>
          <a:p>
            <a:pPr>
              <a:tabLst>
                <a:tab pos="2227263" algn="l"/>
              </a:tabLst>
            </a:pPr>
            <a:r>
              <a:rPr lang="en-US" sz="1600" dirty="0"/>
              <a:t>Go to the </a:t>
            </a:r>
            <a:r>
              <a:rPr lang="en-US" sz="1600" dirty="0" err="1"/>
              <a:t>Jupyter</a:t>
            </a:r>
            <a:r>
              <a:rPr lang="en-US" sz="1600" dirty="0"/>
              <a:t> hub and setu</a:t>
            </a:r>
            <a:r>
              <a:rPr lang="en-US" dirty="0"/>
              <a:t>p your 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78762-F1F8-376C-693E-2D7BD038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6" y="1538212"/>
            <a:ext cx="5700102" cy="3681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B57D74-92AD-4B7B-1961-3BAE5439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31" y="1918168"/>
            <a:ext cx="5700101" cy="3687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67FBB-4402-2456-E510-39DEE3C1C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195" y="2303763"/>
            <a:ext cx="5700102" cy="368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7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EB8E-85C2-9E32-27D1-C2C1C340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Exercise</a:t>
            </a:r>
            <a:r>
              <a:rPr lang="de-DE" sz="3200" dirty="0"/>
              <a:t>: </a:t>
            </a:r>
            <a:r>
              <a:rPr lang="de-DE" sz="3200" dirty="0" err="1"/>
              <a:t>Make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chosen</a:t>
            </a:r>
            <a:r>
              <a:rPr lang="de-DE" sz="3200" dirty="0"/>
              <a:t> LLM </a:t>
            </a:r>
            <a:r>
              <a:rPr lang="de-DE" sz="3200" dirty="0" err="1"/>
              <a:t>work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AF950-0EF5-E972-14FF-7466D58E74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344339"/>
          </a:xfrm>
        </p:spPr>
        <p:txBody>
          <a:bodyPr/>
          <a:lstStyle/>
          <a:p>
            <a:r>
              <a:rPr lang="de-DE" dirty="0" err="1"/>
              <a:t>ChatGPT</a:t>
            </a:r>
            <a:r>
              <a:rPr lang="de-DE" dirty="0"/>
              <a:t> / </a:t>
            </a:r>
            <a:r>
              <a:rPr lang="de-DE" dirty="0" err="1"/>
              <a:t>Blablador</a:t>
            </a:r>
            <a:r>
              <a:rPr lang="de-DE" dirty="0"/>
              <a:t> / </a:t>
            </a:r>
            <a:r>
              <a:rPr lang="de-DE" dirty="0" err="1"/>
              <a:t>Ollama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7943F-220F-134C-2970-99FF7BAD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" y="1609114"/>
            <a:ext cx="5071992" cy="439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BD6FA-C242-8CC7-EA95-54ED6F1E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064" y="1549139"/>
            <a:ext cx="4987967" cy="4392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74D0-550B-254C-8FEC-9DF99A75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038" y="1609114"/>
            <a:ext cx="5041438" cy="460604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38E78B7-01C9-F05D-5B94-408D88D079A9}"/>
              </a:ext>
            </a:extLst>
          </p:cNvPr>
          <p:cNvSpPr/>
          <p:nvPr/>
        </p:nvSpPr>
        <p:spPr>
          <a:xfrm>
            <a:off x="7929038" y="4356100"/>
            <a:ext cx="503762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351D3A-1831-4B28-45F7-A43E0809130C}"/>
              </a:ext>
            </a:extLst>
          </p:cNvPr>
          <p:cNvSpPr/>
          <p:nvPr/>
        </p:nvSpPr>
        <p:spPr>
          <a:xfrm>
            <a:off x="7619" y="3912134"/>
            <a:ext cx="503762" cy="317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06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FF1E-0094-61B1-4C14-9F7FEEA9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Exercise: Text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550B-E3B7-6411-8A80-1316AD2AA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Reproduce the prompts stored in the </a:t>
            </a:r>
            <a:r>
              <a:rPr lang="en-US" sz="2400" dirty="0" err="1"/>
              <a:t>Jupyter</a:t>
            </a:r>
            <a:r>
              <a:rPr lang="en-US" sz="2400" dirty="0"/>
              <a:t> Notebooks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2A1EE-6B38-8CD1-21B0-78713D1BC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8" y="1729427"/>
            <a:ext cx="5936865" cy="3768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A2833-EE84-FA07-AA5C-DE6E39BCE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29" y="2188935"/>
            <a:ext cx="5936864" cy="37682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72E791-E0E1-A6C5-B5EE-5F0C2FC8F765}"/>
              </a:ext>
            </a:extLst>
          </p:cNvPr>
          <p:cNvSpPr/>
          <p:nvPr/>
        </p:nvSpPr>
        <p:spPr>
          <a:xfrm>
            <a:off x="256642" y="3154042"/>
            <a:ext cx="1970510" cy="478615"/>
          </a:xfrm>
          <a:prstGeom prst="rect">
            <a:avLst/>
          </a:prstGeom>
          <a:noFill/>
          <a:ln w="57150">
            <a:solidFill>
              <a:srgbClr val="51B0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61A3B-4C02-BA01-09CC-0CD53BE1A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553" y="3298283"/>
            <a:ext cx="4565650" cy="265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1AF6-9B6F-8011-AC2C-4B5D7D466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71735"/>
            <a:ext cx="10587753" cy="812280"/>
          </a:xfrm>
        </p:spPr>
        <p:txBody>
          <a:bodyPr/>
          <a:lstStyle/>
          <a:p>
            <a:r>
              <a:rPr lang="de-DE" sz="3600" dirty="0" err="1"/>
              <a:t>Exercise</a:t>
            </a:r>
            <a:r>
              <a:rPr lang="de-DE" sz="3600" dirty="0"/>
              <a:t>: </a:t>
            </a:r>
            <a:r>
              <a:rPr lang="de-DE" sz="3600" dirty="0" err="1"/>
              <a:t>ChatBots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14818-C1E9-28F5-E470-D899118463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800" y="4236648"/>
            <a:ext cx="10834667" cy="1497401"/>
          </a:xfrm>
        </p:spPr>
        <p:txBody>
          <a:bodyPr/>
          <a:lstStyle/>
          <a:p>
            <a:r>
              <a:rPr lang="de-DE" sz="2800" dirty="0" err="1"/>
              <a:t>Make</a:t>
            </a:r>
            <a:r>
              <a:rPr lang="de-DE" sz="2800" dirty="0"/>
              <a:t> </a:t>
            </a:r>
            <a:r>
              <a:rPr lang="de-DE" sz="2800" dirty="0" err="1"/>
              <a:t>this</a:t>
            </a:r>
            <a:r>
              <a:rPr lang="de-DE" sz="2800" dirty="0"/>
              <a:t> </a:t>
            </a:r>
            <a:r>
              <a:rPr lang="de-DE" sz="2800" dirty="0" err="1"/>
              <a:t>ChatBot</a:t>
            </a:r>
            <a:r>
              <a:rPr lang="de-DE" sz="2800" dirty="0"/>
              <a:t> </a:t>
            </a:r>
            <a:r>
              <a:rPr lang="de-DE" sz="2800" dirty="0" err="1"/>
              <a:t>more</a:t>
            </a:r>
            <a:r>
              <a:rPr lang="de-DE" sz="2800" dirty="0"/>
              <a:t> </a:t>
            </a:r>
            <a:r>
              <a:rPr lang="de-DE" sz="2800" dirty="0" err="1"/>
              <a:t>friendly</a:t>
            </a:r>
            <a:r>
              <a:rPr lang="de-DE" sz="2800" dirty="0"/>
              <a:t>. </a:t>
            </a:r>
          </a:p>
          <a:p>
            <a:r>
              <a:rPr lang="de-DE" sz="2800" dirty="0"/>
              <a:t>Turn </a:t>
            </a:r>
            <a:r>
              <a:rPr lang="de-DE" sz="2800" dirty="0" err="1"/>
              <a:t>it</a:t>
            </a:r>
            <a:r>
              <a:rPr lang="de-DE" sz="2800" dirty="0"/>
              <a:t> </a:t>
            </a:r>
            <a:r>
              <a:rPr lang="de-DE" sz="2800" dirty="0" err="1"/>
              <a:t>into</a:t>
            </a:r>
            <a:r>
              <a:rPr lang="de-DE" sz="2800" dirty="0"/>
              <a:t> a Python expert.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CDFDA-8D0C-983C-2725-440A2CCA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4" y="1341677"/>
            <a:ext cx="10395934" cy="2605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B720E-9B03-273A-A0D8-5532DB23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977305"/>
            <a:ext cx="5740816" cy="39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9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7A28-3241-46CE-0249-40F84D44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Quiz: Code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4039-FE0A-AA30-9CD0-7E0FE66D5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184015"/>
            <a:ext cx="10644901" cy="838354"/>
          </a:xfrm>
        </p:spPr>
        <p:txBody>
          <a:bodyPr>
            <a:normAutofit/>
          </a:bodyPr>
          <a:lstStyle/>
          <a:p>
            <a:r>
              <a:rPr lang="en-US" sz="3600" dirty="0"/>
              <a:t>Who writes your code?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428A9-20FF-1488-504B-3E67EE80894E}"/>
              </a:ext>
            </a:extLst>
          </p:cNvPr>
          <p:cNvSpPr/>
          <p:nvPr/>
        </p:nvSpPr>
        <p:spPr>
          <a:xfrm>
            <a:off x="838200" y="3657600"/>
            <a:ext cx="2673820" cy="1087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ChatGPT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C9856F-D42C-6C1F-5340-5DD85D86F41B}"/>
              </a:ext>
            </a:extLst>
          </p:cNvPr>
          <p:cNvSpPr/>
          <p:nvPr/>
        </p:nvSpPr>
        <p:spPr>
          <a:xfrm>
            <a:off x="3785105" y="3009900"/>
            <a:ext cx="2466540" cy="1735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Github</a:t>
            </a:r>
            <a:r>
              <a:rPr lang="en-US" sz="4000" dirty="0">
                <a:solidFill>
                  <a:schemeClr val="tx1"/>
                </a:solidFill>
              </a:rPr>
              <a:t> Copilot</a:t>
            </a:r>
            <a:endParaRPr lang="LID4096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9E27E8-75D0-247B-AAD7-C272D3477BCD}"/>
              </a:ext>
            </a:extLst>
          </p:cNvPr>
          <p:cNvSpPr/>
          <p:nvPr/>
        </p:nvSpPr>
        <p:spPr>
          <a:xfrm>
            <a:off x="6251644" y="3009900"/>
            <a:ext cx="2466540" cy="1735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Other LLMs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A19C06-A453-1437-CB59-0A6D6932F31E}"/>
              </a:ext>
            </a:extLst>
          </p:cNvPr>
          <p:cNvSpPr/>
          <p:nvPr/>
        </p:nvSpPr>
        <p:spPr>
          <a:xfrm>
            <a:off x="8875364" y="3657600"/>
            <a:ext cx="2625549" cy="1087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>
                <a:solidFill>
                  <a:schemeClr val="tx1"/>
                </a:solidFill>
              </a:rPr>
              <a:t>I </a:t>
            </a:r>
            <a:r>
              <a:rPr lang="de-DE" sz="4000" dirty="0" err="1">
                <a:solidFill>
                  <a:schemeClr val="tx1"/>
                </a:solidFill>
              </a:rPr>
              <a:t>myself</a:t>
            </a:r>
            <a:endParaRPr lang="LID4096" sz="4000" dirty="0">
              <a:solidFill>
                <a:schemeClr val="tx1"/>
              </a:solidFill>
            </a:endParaRPr>
          </a:p>
        </p:txBody>
      </p:sp>
      <p:pic>
        <p:nvPicPr>
          <p:cNvPr id="12" name="Imagem 27">
            <a:extLst>
              <a:ext uri="{FF2B5EF4-FFF2-40B4-BE49-F238E27FC236}">
                <a16:creationId xmlns:a16="http://schemas.microsoft.com/office/drawing/2014/main" id="{3624D779-212C-7996-2A8F-F8A3CC8CC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84" y="4610094"/>
            <a:ext cx="1479108" cy="1479108"/>
          </a:xfrm>
          <a:prstGeom prst="rect">
            <a:avLst/>
          </a:prstGeom>
        </p:spPr>
      </p:pic>
      <p:pic>
        <p:nvPicPr>
          <p:cNvPr id="13" name="Imagem 28">
            <a:extLst>
              <a:ext uri="{FF2B5EF4-FFF2-40B4-BE49-F238E27FC236}">
                <a16:creationId xmlns:a16="http://schemas.microsoft.com/office/drawing/2014/main" id="{3DD23337-A97D-8EB6-9F23-14B7ABA40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89" y="4587052"/>
            <a:ext cx="1479108" cy="1479108"/>
          </a:xfrm>
          <a:prstGeom prst="rect">
            <a:avLst/>
          </a:prstGeom>
        </p:spPr>
      </p:pic>
      <p:pic>
        <p:nvPicPr>
          <p:cNvPr id="14" name="Imagem 30">
            <a:extLst>
              <a:ext uri="{FF2B5EF4-FFF2-40B4-BE49-F238E27FC236}">
                <a16:creationId xmlns:a16="http://schemas.microsoft.com/office/drawing/2014/main" id="{B8CE56EE-D069-84A1-B7F7-E2B5300C99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31" y="4587052"/>
            <a:ext cx="1479108" cy="1479108"/>
          </a:xfrm>
          <a:prstGeom prst="rect">
            <a:avLst/>
          </a:prstGeom>
        </p:spPr>
      </p:pic>
      <p:pic>
        <p:nvPicPr>
          <p:cNvPr id="15" name="Imagem 29">
            <a:extLst>
              <a:ext uri="{FF2B5EF4-FFF2-40B4-BE49-F238E27FC236}">
                <a16:creationId xmlns:a16="http://schemas.microsoft.com/office/drawing/2014/main" id="{4D42BDBE-61BE-89F3-5B1E-C82F8CD1C9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95" y="4606049"/>
            <a:ext cx="1479108" cy="14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9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533B-5522-02BD-87FE-062C8CA4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Artificial intelligence in daily programmer’s life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A4A2F-B641-DDC7-6304-BEDE281DB0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00" dirty="0"/>
              <a:t>How it started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556B86F-5462-6290-1607-1629D09C38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3363" y="6262688"/>
            <a:ext cx="528637" cy="48418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66E34C-AC57-C9FB-62C4-996234CB7E46}"/>
              </a:ext>
            </a:extLst>
          </p:cNvPr>
          <p:cNvSpPr txBox="1">
            <a:spLocks/>
          </p:cNvSpPr>
          <p:nvPr/>
        </p:nvSpPr>
        <p:spPr>
          <a:xfrm>
            <a:off x="875566" y="3795618"/>
            <a:ext cx="5281011" cy="1510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tx2"/>
                </a:solidFill>
              </a:rPr>
              <a:t>How it’s going</a:t>
            </a:r>
            <a:br>
              <a:rPr lang="en-US" sz="2800" dirty="0">
                <a:solidFill>
                  <a:schemeClr val="tx2"/>
                </a:solidFill>
              </a:rPr>
            </a:br>
            <a:b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(GitHub copilot) </a:t>
            </a:r>
            <a:endParaRPr lang="en-US"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haase-10-12-2023-10-06-42">
            <a:hlinkClick r:id="" action="ppaction://media"/>
            <a:extLst>
              <a:ext uri="{FF2B5EF4-FFF2-40B4-BE49-F238E27FC236}">
                <a16:creationId xmlns:a16="http://schemas.microsoft.com/office/drawing/2014/main" id="{C574EC90-5808-EBAB-65E9-C4A0E25BF6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8101" y="3795618"/>
            <a:ext cx="6014371" cy="2272096"/>
          </a:xfrm>
          <a:prstGeom prst="rect">
            <a:avLst/>
          </a:prstGeom>
        </p:spPr>
      </p:pic>
      <p:pic>
        <p:nvPicPr>
          <p:cNvPr id="15" name="haase-10-12-2023-10-15-18">
            <a:hlinkClick r:id="" action="ppaction://media"/>
            <a:extLst>
              <a:ext uri="{FF2B5EF4-FFF2-40B4-BE49-F238E27FC236}">
                <a16:creationId xmlns:a16="http://schemas.microsoft.com/office/drawing/2014/main" id="{BBA9B965-AC6E-6930-5782-E28DB27347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8102" y="937128"/>
            <a:ext cx="5585800" cy="2792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987618-8C84-6D6A-B6CA-F5307B69B63E}"/>
              </a:ext>
            </a:extLst>
          </p:cNvPr>
          <p:cNvSpPr/>
          <p:nvPr/>
        </p:nvSpPr>
        <p:spPr>
          <a:xfrm>
            <a:off x="3933240" y="3645144"/>
            <a:ext cx="6249232" cy="2335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9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6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6540-AFBF-3DEE-C523-6636A334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are large language models good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BDAA5-1EBE-D486-768F-096457CF49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483069"/>
            <a:ext cx="10644901" cy="390498"/>
          </a:xfrm>
        </p:spPr>
        <p:txBody>
          <a:bodyPr/>
          <a:lstStyle/>
          <a:p>
            <a:r>
              <a:rPr lang="en-US" sz="3200" dirty="0"/>
              <a:t>Translation tasks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B1F208-505B-4194-8521-D58F8D8B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6" y="2344188"/>
            <a:ext cx="8928834" cy="2169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F54A77-FF96-D9D2-388A-3F5F19C487DC}"/>
              </a:ext>
            </a:extLst>
          </p:cNvPr>
          <p:cNvSpPr txBox="1"/>
          <p:nvPr/>
        </p:nvSpPr>
        <p:spPr>
          <a:xfrm>
            <a:off x="3960061" y="6230768"/>
            <a:ext cx="4271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https://scads.github.io/prompt-engineering-tutorial-2023/01_prompts/02_use_cases.html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395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6540-AFBF-3DEE-C523-6636A334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are large language models good in?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E2DAC3-472D-A7A6-34EF-2C70933B6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9"/>
          <a:stretch/>
        </p:blipFill>
        <p:spPr>
          <a:xfrm>
            <a:off x="240565" y="1827242"/>
            <a:ext cx="9195535" cy="407582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784C2E-C5C5-BD13-CEDC-0E0E7EE84C98}"/>
              </a:ext>
            </a:extLst>
          </p:cNvPr>
          <p:cNvSpPr txBox="1">
            <a:spLocks/>
          </p:cNvSpPr>
          <p:nvPr/>
        </p:nvSpPr>
        <p:spPr>
          <a:xfrm>
            <a:off x="875565" y="1121134"/>
            <a:ext cx="10644901" cy="70610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Restructuring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54A77-FF96-D9D2-388A-3F5F19C487DC}"/>
              </a:ext>
            </a:extLst>
          </p:cNvPr>
          <p:cNvSpPr txBox="1"/>
          <p:nvPr/>
        </p:nvSpPr>
        <p:spPr>
          <a:xfrm>
            <a:off x="3960061" y="6230768"/>
            <a:ext cx="4271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https://scads.github.io/prompt-engineering-tutorial-2023/01_prompts/02_use_cases.html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6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6540-AFBF-3DEE-C523-6636A334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are large language models </a:t>
            </a:r>
            <a:r>
              <a:rPr lang="en-US" sz="3200" dirty="0">
                <a:solidFill>
                  <a:srgbClr val="51B02F"/>
                </a:solidFill>
              </a:rPr>
              <a:t>not so good </a:t>
            </a:r>
            <a:r>
              <a:rPr lang="en-US" sz="3200" dirty="0"/>
              <a:t>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BDAA5-1EBE-D486-768F-096457CF49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566" y="1510018"/>
            <a:ext cx="8865334" cy="1105859"/>
          </a:xfrm>
        </p:spPr>
        <p:txBody>
          <a:bodyPr/>
          <a:lstStyle/>
          <a:p>
            <a:r>
              <a:rPr lang="en-US" sz="2800" dirty="0"/>
              <a:t>Querying knowledge (e.g. for recent information)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940958-8715-6C9C-C465-37690BE8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9" y="2062947"/>
            <a:ext cx="11651396" cy="1603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E84BE-F9EB-6CAA-1B5F-76D040EF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4" y="3838829"/>
            <a:ext cx="11651396" cy="1347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CF314-5E35-2BE2-1210-FF6E692B32A1}"/>
              </a:ext>
            </a:extLst>
          </p:cNvPr>
          <p:cNvSpPr txBox="1"/>
          <p:nvPr/>
        </p:nvSpPr>
        <p:spPr>
          <a:xfrm>
            <a:off x="3960061" y="6230768"/>
            <a:ext cx="4271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https://scads.github.io/prompt-engineering-tutorial-2023/01_prompts/02_use_cases.html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65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6540-AFBF-3DEE-C523-6636A334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/>
              <a:t>What are large language models </a:t>
            </a:r>
            <a:r>
              <a:rPr lang="en-US" sz="3200" b="0" dirty="0">
                <a:solidFill>
                  <a:srgbClr val="51B02F"/>
                </a:solidFill>
              </a:rPr>
              <a:t>not so good </a:t>
            </a:r>
            <a:r>
              <a:rPr lang="en-US" sz="3200" b="0" dirty="0"/>
              <a:t>in?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784C2E-C5C5-BD13-CEDC-0E0E7EE84C98}"/>
              </a:ext>
            </a:extLst>
          </p:cNvPr>
          <p:cNvSpPr txBox="1">
            <a:spLocks/>
          </p:cNvSpPr>
          <p:nvPr/>
        </p:nvSpPr>
        <p:spPr>
          <a:xfrm>
            <a:off x="918726" y="1185232"/>
            <a:ext cx="10644901" cy="60884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285750" indent="-28575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465750" indent="-285750" algn="l" defTabSz="914400" rtl="0" eaLnBrk="1" latinLnBrk="0" hangingPunct="1">
              <a:spcBef>
                <a:spcPts val="300"/>
              </a:spcBef>
              <a:buClr>
                <a:srgbClr val="51B02F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682362" indent="-285750" algn="l" defTabSz="914400" rtl="0" eaLnBrk="1" latinLnBrk="0" hangingPunct="1">
              <a:spcBef>
                <a:spcPts val="3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893763" indent="-2286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Math (e.g. counting)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A05B3D-DB95-FD57-7562-C29CE36E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0" y="1255509"/>
            <a:ext cx="3388455" cy="2238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CF314-5E35-2BE2-1210-FF6E692B32A1}"/>
              </a:ext>
            </a:extLst>
          </p:cNvPr>
          <p:cNvSpPr txBox="1"/>
          <p:nvPr/>
        </p:nvSpPr>
        <p:spPr>
          <a:xfrm>
            <a:off x="3960061" y="6230768"/>
            <a:ext cx="4271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https://scads.github.io/prompt-engineering-tutorial-2023/01_prompts/02_use_cases.html</a:t>
            </a:r>
            <a:r>
              <a:rPr lang="en-US" sz="14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36C95-5E78-5146-4560-F05BC8E6B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73" y="1617642"/>
            <a:ext cx="3962400" cy="18764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E3B783-EF51-5360-0BCC-ADBB73F61E74}"/>
              </a:ext>
            </a:extLst>
          </p:cNvPr>
          <p:cNvCxnSpPr/>
          <p:nvPr/>
        </p:nvCxnSpPr>
        <p:spPr>
          <a:xfrm>
            <a:off x="3450866" y="3124864"/>
            <a:ext cx="3657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B7CCDC5-BE51-47BE-9E7C-A322388F3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470" y="3438410"/>
            <a:ext cx="6431060" cy="261338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023478-D818-D248-B63D-AEF474CAFB90}"/>
              </a:ext>
            </a:extLst>
          </p:cNvPr>
          <p:cNvCxnSpPr/>
          <p:nvPr/>
        </p:nvCxnSpPr>
        <p:spPr>
          <a:xfrm>
            <a:off x="5249187" y="4706672"/>
            <a:ext cx="3657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086261e-0429-4196-aa9d-895edc846c16">ZIHTEAMSITE-196109956-1493</_dlc_DocId>
    <_dlc_DocIdUrl xmlns="a086261e-0429-4196-aa9d-895edc846c16">
      <Url>https://sharepoint.tu-dresden.de/sites/zih/projekte/scads/_layouts/15/DocIdRedir.aspx?ID=ZIHTEAMSITE-196109956-1493</Url>
      <Description>ZIHTEAMSITE-196109956-1493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EE476C9DF2F248B265B4A3C7AC3448" ma:contentTypeVersion="11" ma:contentTypeDescription="Ein neues Dokument erstellen." ma:contentTypeScope="" ma:versionID="0793756170811d0eb752a3111ee68051">
  <xsd:schema xmlns:xsd="http://www.w3.org/2001/XMLSchema" xmlns:xs="http://www.w3.org/2001/XMLSchema" xmlns:p="http://schemas.microsoft.com/office/2006/metadata/properties" xmlns:ns2="a086261e-0429-4196-aa9d-895edc846c16" targetNamespace="http://schemas.microsoft.com/office/2006/metadata/properties" ma:root="true" ma:fieldsID="dda6790b4f1926a9a2f1b57ce85fcf7a" ns2:_="">
    <xsd:import namespace="a086261e-0429-4196-aa9d-895edc846c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6261e-0429-4196-aa9d-895edc846c1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41C5575-D805-4D41-AA18-4E77B97090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8F8D1C-8693-43B4-9141-AEF95057B684}">
  <ds:schemaRefs>
    <ds:schemaRef ds:uri="http://schemas.microsoft.com/office/2006/metadata/properties"/>
    <ds:schemaRef ds:uri="http://schemas.microsoft.com/office/infopath/2007/PartnerControls"/>
    <ds:schemaRef ds:uri="a086261e-0429-4196-aa9d-895edc846c16"/>
  </ds:schemaRefs>
</ds:datastoreItem>
</file>

<file path=customXml/itemProps3.xml><?xml version="1.0" encoding="utf-8"?>
<ds:datastoreItem xmlns:ds="http://schemas.openxmlformats.org/officeDocument/2006/customXml" ds:itemID="{3F7354A6-EABF-4029-B3F4-181CA108D2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86261e-0429-4196-aa9d-895edc846c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6DC3C5C-13A8-4AE9-9F1D-E2AC52CBD043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1697</TotalTime>
  <Words>1006</Words>
  <Application>Microsoft Office PowerPoint</Application>
  <PresentationFormat>Widescreen</PresentationFormat>
  <Paragraphs>152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Courier New</vt:lpstr>
      <vt:lpstr>Helvetica Neue</vt:lpstr>
      <vt:lpstr>Open Sans</vt:lpstr>
      <vt:lpstr>Open Sans ExtraBold</vt:lpstr>
      <vt:lpstr>Wingdings</vt:lpstr>
      <vt:lpstr>TUD_2018</vt:lpstr>
      <vt:lpstr>PowerPoint Presentation</vt:lpstr>
      <vt:lpstr>Quiz: Recap</vt:lpstr>
      <vt:lpstr>Quiz: Recap</vt:lpstr>
      <vt:lpstr>Quiz: Code generators</vt:lpstr>
      <vt:lpstr>Artificial intelligence in daily programmer’s life</vt:lpstr>
      <vt:lpstr>What are large language models good in?</vt:lpstr>
      <vt:lpstr>What are large language models good in?</vt:lpstr>
      <vt:lpstr>What are large language models not so good in?</vt:lpstr>
      <vt:lpstr>What are large language models not so good in?</vt:lpstr>
      <vt:lpstr>What are large language models not so good in?</vt:lpstr>
      <vt:lpstr>Prompt Engineering</vt:lpstr>
      <vt:lpstr>Prompt Engineering</vt:lpstr>
      <vt:lpstr>Prompt Engineering</vt:lpstr>
      <vt:lpstr>Prompt Engineering</vt:lpstr>
      <vt:lpstr>Prompt Engineering</vt:lpstr>
      <vt:lpstr>Context length</vt:lpstr>
      <vt:lpstr>Context length</vt:lpstr>
      <vt:lpstr>Generating images</vt:lpstr>
      <vt:lpstr>Prompt engineering</vt:lpstr>
      <vt:lpstr>The OpenAI Application Programming Interface</vt:lpstr>
      <vt:lpstr>The OpenAI Application Programming Interface</vt:lpstr>
      <vt:lpstr>Open Source models providers to try</vt:lpstr>
      <vt:lpstr>Important note</vt:lpstr>
      <vt:lpstr>Today</vt:lpstr>
      <vt:lpstr>PowerPoint Presentation</vt:lpstr>
      <vt:lpstr>Option: Use Ollama</vt:lpstr>
      <vt:lpstr>Option: Get a Blablador API Key</vt:lpstr>
      <vt:lpstr>Option: Get a Blablador API Key</vt:lpstr>
      <vt:lpstr>Option: Get an OpenAI API key from OpenAI</vt:lpstr>
      <vt:lpstr>Optional: Store the API key in your environment</vt:lpstr>
      <vt:lpstr>Alternative: Jupyter Lab @ SC / URZ / Uni Leipzig</vt:lpstr>
      <vt:lpstr>Exercise: Make your chosen LLM work</vt:lpstr>
      <vt:lpstr>Exercise: Text generation</vt:lpstr>
      <vt:lpstr>Exercise: ChatBots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Burghardt</dc:creator>
  <cp:lastModifiedBy>Robert Haase</cp:lastModifiedBy>
  <cp:revision>95</cp:revision>
  <dcterms:modified xsi:type="dcterms:W3CDTF">2024-05-07T12:17:04Z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0x0101003BEE476C9DF2F248B265B4A3C7AC3448</vt:lpwstr>
  </property>
  <property fmtid="{D5CDD505-2E9C-101B-9397-08002B2CF9AE}" pid="3" name="_dlc_DocIdItemGuid">
    <vt:lpwstr>72f4eced-47dd-49c0-bdfa-f3d2425fc663</vt:lpwstr>
  </property>
</Properties>
</file>